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9" r:id="rId1"/>
  </p:sldMasterIdLst>
  <p:notesMasterIdLst>
    <p:notesMasterId r:id="rId97"/>
  </p:notesMasterIdLst>
  <p:handoutMasterIdLst>
    <p:handoutMasterId r:id="rId98"/>
  </p:handoutMasterIdLst>
  <p:sldIdLst>
    <p:sldId id="256" r:id="rId2"/>
    <p:sldId id="343" r:id="rId3"/>
    <p:sldId id="344" r:id="rId4"/>
    <p:sldId id="372" r:id="rId5"/>
    <p:sldId id="373" r:id="rId6"/>
    <p:sldId id="407" r:id="rId7"/>
    <p:sldId id="452" r:id="rId8"/>
    <p:sldId id="447" r:id="rId9"/>
    <p:sldId id="448" r:id="rId10"/>
    <p:sldId id="453" r:id="rId11"/>
    <p:sldId id="449" r:id="rId12"/>
    <p:sldId id="342" r:id="rId13"/>
    <p:sldId id="348" r:id="rId14"/>
    <p:sldId id="351" r:id="rId15"/>
    <p:sldId id="402" r:id="rId16"/>
    <p:sldId id="261" r:id="rId17"/>
    <p:sldId id="267" r:id="rId18"/>
    <p:sldId id="269" r:id="rId19"/>
    <p:sldId id="262" r:id="rId20"/>
    <p:sldId id="353" r:id="rId21"/>
    <p:sldId id="270" r:id="rId22"/>
    <p:sldId id="312" r:id="rId23"/>
    <p:sldId id="314" r:id="rId24"/>
    <p:sldId id="313" r:id="rId25"/>
    <p:sldId id="281" r:id="rId26"/>
    <p:sldId id="283" r:id="rId27"/>
    <p:sldId id="316" r:id="rId28"/>
    <p:sldId id="282" r:id="rId29"/>
    <p:sldId id="284" r:id="rId30"/>
    <p:sldId id="302" r:id="rId31"/>
    <p:sldId id="303" r:id="rId32"/>
    <p:sldId id="276" r:id="rId33"/>
    <p:sldId id="300" r:id="rId34"/>
    <p:sldId id="439" r:id="rId35"/>
    <p:sldId id="299" r:id="rId36"/>
    <p:sldId id="277" r:id="rId37"/>
    <p:sldId id="278" r:id="rId38"/>
    <p:sldId id="285" r:id="rId39"/>
    <p:sldId id="286" r:id="rId40"/>
    <p:sldId id="381" r:id="rId41"/>
    <p:sldId id="379" r:id="rId42"/>
    <p:sldId id="311" r:id="rId43"/>
    <p:sldId id="377" r:id="rId44"/>
    <p:sldId id="289" r:id="rId45"/>
    <p:sldId id="290" r:id="rId46"/>
    <p:sldId id="291" r:id="rId47"/>
    <p:sldId id="292" r:id="rId48"/>
    <p:sldId id="293" r:id="rId49"/>
    <p:sldId id="294" r:id="rId50"/>
    <p:sldId id="295" r:id="rId51"/>
    <p:sldId id="297" r:id="rId52"/>
    <p:sldId id="454" r:id="rId53"/>
    <p:sldId id="455" r:id="rId54"/>
    <p:sldId id="411" r:id="rId55"/>
    <p:sldId id="414" r:id="rId56"/>
    <p:sldId id="419" r:id="rId57"/>
    <p:sldId id="416" r:id="rId58"/>
    <p:sldId id="417" r:id="rId59"/>
    <p:sldId id="427" r:id="rId60"/>
    <p:sldId id="428" r:id="rId61"/>
    <p:sldId id="429" r:id="rId62"/>
    <p:sldId id="430" r:id="rId63"/>
    <p:sldId id="418" r:id="rId64"/>
    <p:sldId id="420" r:id="rId65"/>
    <p:sldId id="421" r:id="rId66"/>
    <p:sldId id="456" r:id="rId67"/>
    <p:sldId id="457" r:id="rId68"/>
    <p:sldId id="422" r:id="rId69"/>
    <p:sldId id="423" r:id="rId70"/>
    <p:sldId id="458" r:id="rId71"/>
    <p:sldId id="459" r:id="rId72"/>
    <p:sldId id="460" r:id="rId73"/>
    <p:sldId id="461" r:id="rId74"/>
    <p:sldId id="464" r:id="rId75"/>
    <p:sldId id="467" r:id="rId76"/>
    <p:sldId id="466" r:id="rId77"/>
    <p:sldId id="387" r:id="rId78"/>
    <p:sldId id="386" r:id="rId79"/>
    <p:sldId id="390" r:id="rId80"/>
    <p:sldId id="389" r:id="rId81"/>
    <p:sldId id="392" r:id="rId82"/>
    <p:sldId id="393" r:id="rId83"/>
    <p:sldId id="394" r:id="rId84"/>
    <p:sldId id="395" r:id="rId85"/>
    <p:sldId id="396" r:id="rId86"/>
    <p:sldId id="397" r:id="rId87"/>
    <p:sldId id="398" r:id="rId88"/>
    <p:sldId id="399" r:id="rId89"/>
    <p:sldId id="400" r:id="rId90"/>
    <p:sldId id="413" r:id="rId91"/>
    <p:sldId id="471" r:id="rId92"/>
    <p:sldId id="468" r:id="rId93"/>
    <p:sldId id="470" r:id="rId94"/>
    <p:sldId id="472" r:id="rId95"/>
    <p:sldId id="473" r:id="rId96"/>
  </p:sldIdLst>
  <p:sldSz cx="9144000" cy="6858000" type="screen4x3"/>
  <p:notesSz cx="7102475" cy="9388475"/>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6987" autoAdjust="0"/>
    <p:restoredTop sz="94660" autoAdjust="0"/>
  </p:normalViewPr>
  <p:slideViewPr>
    <p:cSldViewPr>
      <p:cViewPr>
        <p:scale>
          <a:sx n="70" d="100"/>
          <a:sy n="70" d="100"/>
        </p:scale>
        <p:origin x="-1050" y="-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s-PE"/>
          </a:p>
        </p:txBody>
      </p:sp>
      <p:sp>
        <p:nvSpPr>
          <p:cNvPr id="3" name="2 Marcador de fecha"/>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185F1AA1-0765-437A-923B-8462F645E73F}" type="datetimeFigureOut">
              <a:rPr lang="es-PE" smtClean="0"/>
              <a:pPr/>
              <a:t>05/09/2016</a:t>
            </a:fld>
            <a:endParaRPr lang="es-PE"/>
          </a:p>
        </p:txBody>
      </p:sp>
      <p:sp>
        <p:nvSpPr>
          <p:cNvPr id="4" name="3 Marcador de pie de página"/>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s-PE"/>
          </a:p>
        </p:txBody>
      </p:sp>
      <p:sp>
        <p:nvSpPr>
          <p:cNvPr id="5" name="4 Marcador de número de diapositiva"/>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D0CABFD6-76D6-4EFF-B199-DDA79B48B6EB}" type="slidenum">
              <a:rPr lang="es-PE" smtClean="0"/>
              <a:pPr/>
              <a:t>‹Nº›</a:t>
            </a:fld>
            <a:endParaRPr lang="es-PE"/>
          </a:p>
        </p:txBody>
      </p:sp>
    </p:spTree>
    <p:extLst>
      <p:ext uri="{BB962C8B-B14F-4D97-AF65-F5344CB8AC3E}">
        <p14:creationId xmlns:p14="http://schemas.microsoft.com/office/powerpoint/2010/main" xmlns="" val="2103022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s-PE"/>
          </a:p>
        </p:txBody>
      </p:sp>
      <p:sp>
        <p:nvSpPr>
          <p:cNvPr id="3" name="2 Marcador de fecha"/>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7F3DD381-4B4B-4BC9-9F81-F6CD020C7FEF}" type="datetimeFigureOut">
              <a:rPr lang="es-PE" smtClean="0"/>
              <a:pPr/>
              <a:t>05/09/2016</a:t>
            </a:fld>
            <a:endParaRPr lang="es-PE"/>
          </a:p>
        </p:txBody>
      </p:sp>
      <p:sp>
        <p:nvSpPr>
          <p:cNvPr id="4" name="3 Marcador de imagen de diapositiva"/>
          <p:cNvSpPr>
            <a:spLocks noGrp="1" noRot="1" noChangeAspect="1"/>
          </p:cNvSpPr>
          <p:nvPr>
            <p:ph type="sldImg" idx="2"/>
          </p:nvPr>
        </p:nvSpPr>
        <p:spPr>
          <a:xfrm>
            <a:off x="1204913" y="704850"/>
            <a:ext cx="4692650" cy="3519488"/>
          </a:xfrm>
          <a:prstGeom prst="rect">
            <a:avLst/>
          </a:prstGeom>
          <a:noFill/>
          <a:ln w="12700">
            <a:solidFill>
              <a:prstClr val="black"/>
            </a:solidFill>
          </a:ln>
        </p:spPr>
        <p:txBody>
          <a:bodyPr vert="horz" lIns="94229" tIns="47114" rIns="94229" bIns="47114" rtlCol="0" anchor="ctr"/>
          <a:lstStyle/>
          <a:p>
            <a:endParaRPr lang="es-PE"/>
          </a:p>
        </p:txBody>
      </p:sp>
      <p:sp>
        <p:nvSpPr>
          <p:cNvPr id="5" name="4 Marcador de notas"/>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5 Marcador de pie de página"/>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s-PE"/>
          </a:p>
        </p:txBody>
      </p:sp>
      <p:sp>
        <p:nvSpPr>
          <p:cNvPr id="7" name="6 Marcador de número de diapositiva"/>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B6BDA426-1562-4632-8A5D-D539AE507C66}" type="slidenum">
              <a:rPr lang="es-PE" smtClean="0"/>
              <a:pPr/>
              <a:t>‹Nº›</a:t>
            </a:fld>
            <a:endParaRPr lang="es-PE"/>
          </a:p>
        </p:txBody>
      </p:sp>
    </p:spTree>
    <p:extLst>
      <p:ext uri="{BB962C8B-B14F-4D97-AF65-F5344CB8AC3E}">
        <p14:creationId xmlns:p14="http://schemas.microsoft.com/office/powerpoint/2010/main" xmlns="" val="3821523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65610" indent="-294465" eaLnBrk="0" hangingPunct="0">
              <a:defRPr>
                <a:solidFill>
                  <a:schemeClr val="tx1"/>
                </a:solidFill>
                <a:latin typeface="Arial" pitchFamily="34" charset="0"/>
              </a:defRPr>
            </a:lvl2pPr>
            <a:lvl3pPr marL="1177862" indent="-235572" eaLnBrk="0" hangingPunct="0">
              <a:defRPr>
                <a:solidFill>
                  <a:schemeClr val="tx1"/>
                </a:solidFill>
                <a:latin typeface="Arial" pitchFamily="34" charset="0"/>
              </a:defRPr>
            </a:lvl3pPr>
            <a:lvl4pPr marL="1649006" indent="-235572" eaLnBrk="0" hangingPunct="0">
              <a:defRPr>
                <a:solidFill>
                  <a:schemeClr val="tx1"/>
                </a:solidFill>
                <a:latin typeface="Arial" pitchFamily="34" charset="0"/>
              </a:defRPr>
            </a:lvl4pPr>
            <a:lvl5pPr marL="2120151" indent="-235572" eaLnBrk="0" hangingPunct="0">
              <a:defRPr>
                <a:solidFill>
                  <a:schemeClr val="tx1"/>
                </a:solidFill>
                <a:latin typeface="Arial" pitchFamily="34" charset="0"/>
              </a:defRPr>
            </a:lvl5pPr>
            <a:lvl6pPr marL="2591295" indent="-235572" eaLnBrk="0" fontAlgn="base" hangingPunct="0">
              <a:spcBef>
                <a:spcPct val="0"/>
              </a:spcBef>
              <a:spcAft>
                <a:spcPct val="0"/>
              </a:spcAft>
              <a:defRPr>
                <a:solidFill>
                  <a:schemeClr val="tx1"/>
                </a:solidFill>
                <a:latin typeface="Arial" pitchFamily="34" charset="0"/>
              </a:defRPr>
            </a:lvl6pPr>
            <a:lvl7pPr marL="3062440" indent="-235572" eaLnBrk="0" fontAlgn="base" hangingPunct="0">
              <a:spcBef>
                <a:spcPct val="0"/>
              </a:spcBef>
              <a:spcAft>
                <a:spcPct val="0"/>
              </a:spcAft>
              <a:defRPr>
                <a:solidFill>
                  <a:schemeClr val="tx1"/>
                </a:solidFill>
                <a:latin typeface="Arial" pitchFamily="34" charset="0"/>
              </a:defRPr>
            </a:lvl7pPr>
            <a:lvl8pPr marL="3533585" indent="-235572" eaLnBrk="0" fontAlgn="base" hangingPunct="0">
              <a:spcBef>
                <a:spcPct val="0"/>
              </a:spcBef>
              <a:spcAft>
                <a:spcPct val="0"/>
              </a:spcAft>
              <a:defRPr>
                <a:solidFill>
                  <a:schemeClr val="tx1"/>
                </a:solidFill>
                <a:latin typeface="Arial" pitchFamily="34" charset="0"/>
              </a:defRPr>
            </a:lvl8pPr>
            <a:lvl9pPr marL="4004729" indent="-235572" eaLnBrk="0" fontAlgn="base" hangingPunct="0">
              <a:spcBef>
                <a:spcPct val="0"/>
              </a:spcBef>
              <a:spcAft>
                <a:spcPct val="0"/>
              </a:spcAft>
              <a:defRPr>
                <a:solidFill>
                  <a:schemeClr val="tx1"/>
                </a:solidFill>
                <a:latin typeface="Arial" pitchFamily="34" charset="0"/>
              </a:defRPr>
            </a:lvl9pPr>
          </a:lstStyle>
          <a:p>
            <a:pPr eaLnBrk="1" hangingPunct="1"/>
            <a:fld id="{926F3CC6-3BAE-4B74-924B-C85B52B8CFD6}" type="slidenum">
              <a:rPr lang="es-ES" smtClean="0"/>
              <a:pPr eaLnBrk="1" hangingPunct="1"/>
              <a:t>13</a:t>
            </a:fld>
            <a:endParaRPr lang="es-ES" smtClean="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s-PE"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a:p>
        </p:txBody>
      </p:sp>
      <p:sp>
        <p:nvSpPr>
          <p:cNvPr id="4" name="3 Marcador de número de diapositiva"/>
          <p:cNvSpPr>
            <a:spLocks noGrp="1"/>
          </p:cNvSpPr>
          <p:nvPr>
            <p:ph type="sldNum" sz="quarter" idx="10"/>
          </p:nvPr>
        </p:nvSpPr>
        <p:spPr/>
        <p:txBody>
          <a:bodyPr/>
          <a:lstStyle/>
          <a:p>
            <a:fld id="{B6BDA426-1562-4632-8A5D-D539AE507C66}" type="slidenum">
              <a:rPr lang="es-PE" smtClean="0"/>
              <a:pPr/>
              <a:t>27</a:t>
            </a:fld>
            <a:endParaRPr lang="es-PE"/>
          </a:p>
        </p:txBody>
      </p:sp>
    </p:spTree>
    <p:extLst>
      <p:ext uri="{BB962C8B-B14F-4D97-AF65-F5344CB8AC3E}">
        <p14:creationId xmlns:p14="http://schemas.microsoft.com/office/powerpoint/2010/main" xmlns="" val="266778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PE"/>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PE"/>
          </a:p>
        </p:txBody>
      </p:sp>
      <p:sp>
        <p:nvSpPr>
          <p:cNvPr id="4" name="3 Marcador de fecha"/>
          <p:cNvSpPr>
            <a:spLocks noGrp="1"/>
          </p:cNvSpPr>
          <p:nvPr>
            <p:ph type="dt" sz="half" idx="10"/>
          </p:nvPr>
        </p:nvSpPr>
        <p:spPr/>
        <p:txBody>
          <a:bodyPr/>
          <a:lstStyle/>
          <a:p>
            <a:fld id="{41EB79CB-409D-4DD2-B86B-2BB806314F21}" type="datetimeFigureOut">
              <a:rPr lang="es-PE" smtClean="0"/>
              <a:pPr/>
              <a:t>05/09/2016</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801153AA-F6BF-4C73-B944-4AAE76178794}" type="slidenum">
              <a:rPr lang="es-PE" smtClean="0"/>
              <a:pPr/>
              <a:t>‹Nº›</a:t>
            </a:fld>
            <a:endParaRPr lang="es-P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41EB79CB-409D-4DD2-B86B-2BB806314F21}" type="datetimeFigureOut">
              <a:rPr lang="es-PE" smtClean="0"/>
              <a:pPr/>
              <a:t>05/09/2016</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801153AA-F6BF-4C73-B944-4AAE76178794}" type="slidenum">
              <a:rPr lang="es-PE" smtClean="0"/>
              <a:pPr/>
              <a:t>‹Nº›</a:t>
            </a:fld>
            <a:endParaRPr lang="es-P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41EB79CB-409D-4DD2-B86B-2BB806314F21}" type="datetimeFigureOut">
              <a:rPr lang="es-PE" smtClean="0"/>
              <a:pPr/>
              <a:t>05/09/2016</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801153AA-F6BF-4C73-B944-4AAE76178794}" type="slidenum">
              <a:rPr lang="es-PE" smtClean="0"/>
              <a:pPr/>
              <a:t>‹Nº›</a:t>
            </a:fld>
            <a:endParaRPr lang="es-P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p>
            <a:r>
              <a:rPr lang="es-ES" smtClean="0"/>
              <a:t>Haga clic para modificar el estilo de título del patrón</a:t>
            </a:r>
            <a:endParaRPr lang="es-ES"/>
          </a:p>
        </p:txBody>
      </p:sp>
      <p:sp>
        <p:nvSpPr>
          <p:cNvPr id="3" name="2 Marcador de tabla"/>
          <p:cNvSpPr>
            <a:spLocks noGrp="1"/>
          </p:cNvSpPr>
          <p:nvPr>
            <p:ph type="tbl" idx="1"/>
          </p:nvPr>
        </p:nvSpPr>
        <p:spPr>
          <a:xfrm>
            <a:off x="457200" y="1600200"/>
            <a:ext cx="8229600" cy="4525963"/>
          </a:xfrm>
        </p:spPr>
        <p:txBody>
          <a:bodyPr/>
          <a:lstStyle/>
          <a:p>
            <a:pPr lvl="0"/>
            <a:endParaRPr lang="es-E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96A9FAB9-F757-4A5B-B266-C6DC17CA4CD7}" type="slidenum">
              <a:rPr lang="es-ES"/>
              <a:pPr>
                <a:defRPr/>
              </a:pPr>
              <a:t>‹Nº›</a:t>
            </a:fld>
            <a:endParaRPr lang="es-ES"/>
          </a:p>
        </p:txBody>
      </p:sp>
    </p:spTree>
    <p:extLst>
      <p:ext uri="{BB962C8B-B14F-4D97-AF65-F5344CB8AC3E}">
        <p14:creationId xmlns:p14="http://schemas.microsoft.com/office/powerpoint/2010/main" xmlns="" val="417988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41EB79CB-409D-4DD2-B86B-2BB806314F21}" type="datetimeFigureOut">
              <a:rPr lang="es-PE" smtClean="0"/>
              <a:pPr/>
              <a:t>05/09/2016</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801153AA-F6BF-4C73-B944-4AAE76178794}" type="slidenum">
              <a:rPr lang="es-PE" smtClean="0"/>
              <a:pPr/>
              <a:t>‹Nº›</a:t>
            </a:fld>
            <a:endParaRPr lang="es-P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41EB79CB-409D-4DD2-B86B-2BB806314F21}" type="datetimeFigureOut">
              <a:rPr lang="es-PE" smtClean="0"/>
              <a:pPr/>
              <a:t>05/09/2016</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801153AA-F6BF-4C73-B944-4AAE76178794}" type="slidenum">
              <a:rPr lang="es-PE" smtClean="0"/>
              <a:pPr/>
              <a:t>‹Nº›</a:t>
            </a:fld>
            <a:endParaRPr lang="es-P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fecha"/>
          <p:cNvSpPr>
            <a:spLocks noGrp="1"/>
          </p:cNvSpPr>
          <p:nvPr>
            <p:ph type="dt" sz="half" idx="10"/>
          </p:nvPr>
        </p:nvSpPr>
        <p:spPr/>
        <p:txBody>
          <a:bodyPr/>
          <a:lstStyle/>
          <a:p>
            <a:fld id="{41EB79CB-409D-4DD2-B86B-2BB806314F21}" type="datetimeFigureOut">
              <a:rPr lang="es-PE" smtClean="0"/>
              <a:pPr/>
              <a:t>05/09/2016</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801153AA-F6BF-4C73-B944-4AAE76178794}" type="slidenum">
              <a:rPr lang="es-PE" smtClean="0"/>
              <a:pPr/>
              <a:t>‹Nº›</a:t>
            </a:fld>
            <a:endParaRPr lang="es-P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6 Marcador de fecha"/>
          <p:cNvSpPr>
            <a:spLocks noGrp="1"/>
          </p:cNvSpPr>
          <p:nvPr>
            <p:ph type="dt" sz="half" idx="10"/>
          </p:nvPr>
        </p:nvSpPr>
        <p:spPr/>
        <p:txBody>
          <a:bodyPr/>
          <a:lstStyle/>
          <a:p>
            <a:fld id="{41EB79CB-409D-4DD2-B86B-2BB806314F21}" type="datetimeFigureOut">
              <a:rPr lang="es-PE" smtClean="0"/>
              <a:pPr/>
              <a:t>05/09/2016</a:t>
            </a:fld>
            <a:endParaRPr lang="es-PE"/>
          </a:p>
        </p:txBody>
      </p:sp>
      <p:sp>
        <p:nvSpPr>
          <p:cNvPr id="8" name="7 Marcador de pie de página"/>
          <p:cNvSpPr>
            <a:spLocks noGrp="1"/>
          </p:cNvSpPr>
          <p:nvPr>
            <p:ph type="ftr" sz="quarter" idx="11"/>
          </p:nvPr>
        </p:nvSpPr>
        <p:spPr/>
        <p:txBody>
          <a:bodyPr/>
          <a:lstStyle/>
          <a:p>
            <a:endParaRPr lang="es-PE"/>
          </a:p>
        </p:txBody>
      </p:sp>
      <p:sp>
        <p:nvSpPr>
          <p:cNvPr id="9" name="8 Marcador de número de diapositiva"/>
          <p:cNvSpPr>
            <a:spLocks noGrp="1"/>
          </p:cNvSpPr>
          <p:nvPr>
            <p:ph type="sldNum" sz="quarter" idx="12"/>
          </p:nvPr>
        </p:nvSpPr>
        <p:spPr/>
        <p:txBody>
          <a:bodyPr/>
          <a:lstStyle/>
          <a:p>
            <a:fld id="{801153AA-F6BF-4C73-B944-4AAE76178794}" type="slidenum">
              <a:rPr lang="es-PE" smtClean="0"/>
              <a:pPr/>
              <a:t>‹Nº›</a:t>
            </a:fld>
            <a:endParaRPr lang="es-P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fecha"/>
          <p:cNvSpPr>
            <a:spLocks noGrp="1"/>
          </p:cNvSpPr>
          <p:nvPr>
            <p:ph type="dt" sz="half" idx="10"/>
          </p:nvPr>
        </p:nvSpPr>
        <p:spPr/>
        <p:txBody>
          <a:bodyPr/>
          <a:lstStyle/>
          <a:p>
            <a:fld id="{41EB79CB-409D-4DD2-B86B-2BB806314F21}" type="datetimeFigureOut">
              <a:rPr lang="es-PE" smtClean="0"/>
              <a:pPr/>
              <a:t>05/09/2016</a:t>
            </a:fld>
            <a:endParaRPr lang="es-PE"/>
          </a:p>
        </p:txBody>
      </p:sp>
      <p:sp>
        <p:nvSpPr>
          <p:cNvPr id="4" name="3 Marcador de pie de página"/>
          <p:cNvSpPr>
            <a:spLocks noGrp="1"/>
          </p:cNvSpPr>
          <p:nvPr>
            <p:ph type="ftr" sz="quarter" idx="11"/>
          </p:nvPr>
        </p:nvSpPr>
        <p:spPr/>
        <p:txBody>
          <a:bodyPr/>
          <a:lstStyle/>
          <a:p>
            <a:endParaRPr lang="es-PE"/>
          </a:p>
        </p:txBody>
      </p:sp>
      <p:sp>
        <p:nvSpPr>
          <p:cNvPr id="5" name="4 Marcador de número de diapositiva"/>
          <p:cNvSpPr>
            <a:spLocks noGrp="1"/>
          </p:cNvSpPr>
          <p:nvPr>
            <p:ph type="sldNum" sz="quarter" idx="12"/>
          </p:nvPr>
        </p:nvSpPr>
        <p:spPr/>
        <p:txBody>
          <a:bodyPr/>
          <a:lstStyle/>
          <a:p>
            <a:fld id="{801153AA-F6BF-4C73-B944-4AAE76178794}" type="slidenum">
              <a:rPr lang="es-PE" smtClean="0"/>
              <a:pPr/>
              <a:t>‹Nº›</a:t>
            </a:fld>
            <a:endParaRPr lang="es-P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1EB79CB-409D-4DD2-B86B-2BB806314F21}" type="datetimeFigureOut">
              <a:rPr lang="es-PE" smtClean="0"/>
              <a:pPr/>
              <a:t>05/09/2016</a:t>
            </a:fld>
            <a:endParaRPr lang="es-PE"/>
          </a:p>
        </p:txBody>
      </p:sp>
      <p:sp>
        <p:nvSpPr>
          <p:cNvPr id="3" name="2 Marcador de pie de página"/>
          <p:cNvSpPr>
            <a:spLocks noGrp="1"/>
          </p:cNvSpPr>
          <p:nvPr>
            <p:ph type="ftr" sz="quarter" idx="11"/>
          </p:nvPr>
        </p:nvSpPr>
        <p:spPr/>
        <p:txBody>
          <a:bodyPr/>
          <a:lstStyle/>
          <a:p>
            <a:endParaRPr lang="es-PE"/>
          </a:p>
        </p:txBody>
      </p:sp>
      <p:sp>
        <p:nvSpPr>
          <p:cNvPr id="4" name="3 Marcador de número de diapositiva"/>
          <p:cNvSpPr>
            <a:spLocks noGrp="1"/>
          </p:cNvSpPr>
          <p:nvPr>
            <p:ph type="sldNum" sz="quarter" idx="12"/>
          </p:nvPr>
        </p:nvSpPr>
        <p:spPr/>
        <p:txBody>
          <a:bodyPr/>
          <a:lstStyle/>
          <a:p>
            <a:fld id="{801153AA-F6BF-4C73-B944-4AAE76178794}" type="slidenum">
              <a:rPr lang="es-PE" smtClean="0"/>
              <a:pPr/>
              <a:t>‹Nº›</a:t>
            </a:fld>
            <a:endParaRPr lang="es-P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41EB79CB-409D-4DD2-B86B-2BB806314F21}" type="datetimeFigureOut">
              <a:rPr lang="es-PE" smtClean="0"/>
              <a:pPr/>
              <a:t>05/09/2016</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801153AA-F6BF-4C73-B944-4AAE76178794}" type="slidenum">
              <a:rPr lang="es-PE" smtClean="0"/>
              <a:pPr/>
              <a:t>‹Nº›</a:t>
            </a:fld>
            <a:endParaRPr lang="es-P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41EB79CB-409D-4DD2-B86B-2BB806314F21}" type="datetimeFigureOut">
              <a:rPr lang="es-PE" smtClean="0"/>
              <a:pPr/>
              <a:t>05/09/2016</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801153AA-F6BF-4C73-B944-4AAE76178794}" type="slidenum">
              <a:rPr lang="es-PE" smtClean="0"/>
              <a:pPr/>
              <a:t>‹Nº›</a:t>
            </a:fld>
            <a:endParaRPr lang="es-P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EB79CB-409D-4DD2-B86B-2BB806314F21}" type="datetimeFigureOut">
              <a:rPr lang="es-PE" smtClean="0"/>
              <a:pPr/>
              <a:t>05/09/2016</a:t>
            </a:fld>
            <a:endParaRPr lang="es-PE"/>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153AA-F6BF-4C73-B944-4AAE76178794}" type="slidenum">
              <a:rPr lang="es-PE" smtClean="0"/>
              <a:pPr/>
              <a:t>‹Nº›</a:t>
            </a:fld>
            <a:endParaRPr lang="es-PE"/>
          </a:p>
        </p:txBody>
      </p:sp>
    </p:spTree>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jpeg"/><Relationship Id="rId2" Type="http://schemas.openxmlformats.org/officeDocument/2006/relationships/image" Target="../media/image31.wmf"/><Relationship Id="rId1" Type="http://schemas.openxmlformats.org/officeDocument/2006/relationships/slideLayout" Target="../slideLayouts/slideLayout2.xml"/><Relationship Id="rId6" Type="http://schemas.openxmlformats.org/officeDocument/2006/relationships/image" Target="../media/image35.wmf"/><Relationship Id="rId11" Type="http://schemas.openxmlformats.org/officeDocument/2006/relationships/image" Target="../media/image40.pn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33.pn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2.jpeg"/><Relationship Id="rId4" Type="http://schemas.openxmlformats.org/officeDocument/2006/relationships/oleObject" Target="../embeddings/oleObject4.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5.gif"/><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123.wmf"/></Relationships>
</file>

<file path=ppt/slides/_rels/slide9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9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9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83568" y="764704"/>
            <a:ext cx="7772400" cy="1470025"/>
          </a:xfrm>
        </p:spPr>
        <p:txBody>
          <a:bodyPr>
            <a:normAutofit/>
          </a:bodyPr>
          <a:lstStyle/>
          <a:p>
            <a:pPr algn="ctr"/>
            <a:r>
              <a:rPr lang="es-PE" b="1" dirty="0" smtClean="0">
                <a:solidFill>
                  <a:srgbClr val="7030A0"/>
                </a:solidFill>
              </a:rPr>
              <a:t>Estructura electrónica de los átomos</a:t>
            </a:r>
            <a:endParaRPr lang="es-PE" b="1" dirty="0">
              <a:solidFill>
                <a:srgbClr val="7030A0"/>
              </a:solidFill>
            </a:endParaRPr>
          </a:p>
        </p:txBody>
      </p:sp>
      <p:sp>
        <p:nvSpPr>
          <p:cNvPr id="5" name="4 Subtítulo"/>
          <p:cNvSpPr>
            <a:spLocks noGrp="1"/>
          </p:cNvSpPr>
          <p:nvPr>
            <p:ph type="subTitle" idx="1"/>
          </p:nvPr>
        </p:nvSpPr>
        <p:spPr/>
        <p:txBody>
          <a:bodyPr/>
          <a:lstStyle/>
          <a:p>
            <a:endParaRPr lang="es-PE" dirty="0"/>
          </a:p>
        </p:txBody>
      </p:sp>
      <p:pic>
        <p:nvPicPr>
          <p:cNvPr id="34818" name="Picture 2" descr="http://www.profesorenlinea.cl/imagenQuimica/Configuracion_electronica_image020.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44008" y="3501008"/>
            <a:ext cx="4212466" cy="2880320"/>
          </a:xfrm>
          <a:prstGeom prst="rect">
            <a:avLst/>
          </a:prstGeom>
          <a:noFill/>
          <a:extLst>
            <a:ext uri="{909E8E84-426E-40DD-AFC4-6F175D3DCCD1}">
              <a14:hiddenFill xmlns:a14="http://schemas.microsoft.com/office/drawing/2010/main" xmlns="">
                <a:solidFill>
                  <a:srgbClr val="FFFFFF"/>
                </a:solidFill>
              </a14:hiddenFill>
            </a:ext>
          </a:extLst>
        </p:spPr>
      </p:pic>
      <p:pic>
        <p:nvPicPr>
          <p:cNvPr id="34820" name="Picture 4" descr="http://www.profesorenlinea.cl/imagenQuimica/Configuracion_electronica_image012.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5536" y="3140968"/>
            <a:ext cx="4212466" cy="342352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14302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4" name="Text Box 14"/>
          <p:cNvSpPr txBox="1">
            <a:spLocks noChangeArrowheads="1"/>
          </p:cNvSpPr>
          <p:nvPr/>
        </p:nvSpPr>
        <p:spPr bwMode="auto">
          <a:xfrm>
            <a:off x="509588" y="914400"/>
            <a:ext cx="8177212"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spcBef>
                <a:spcPct val="50000"/>
              </a:spcBef>
            </a:pPr>
            <a:r>
              <a:rPr lang="es-ES" sz="2000" dirty="0"/>
              <a:t>Es un fenómeno en el cual un fotón interactúa con un átomo y se libera un electrón </a:t>
            </a:r>
            <a:r>
              <a:rPr lang="es-ES" sz="2000" dirty="0" smtClean="0"/>
              <a:t>del orbital </a:t>
            </a:r>
            <a:r>
              <a:rPr lang="es-ES" sz="2000" dirty="0"/>
              <a:t>del átomo.</a:t>
            </a:r>
          </a:p>
        </p:txBody>
      </p:sp>
      <p:sp>
        <p:nvSpPr>
          <p:cNvPr id="30735" name="Text Box 15"/>
          <p:cNvSpPr txBox="1">
            <a:spLocks noChangeArrowheads="1"/>
          </p:cNvSpPr>
          <p:nvPr/>
        </p:nvSpPr>
        <p:spPr bwMode="auto">
          <a:xfrm>
            <a:off x="539552" y="1700808"/>
            <a:ext cx="508439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spcBef>
                <a:spcPct val="50000"/>
              </a:spcBef>
            </a:pPr>
            <a:r>
              <a:rPr lang="es-ES" sz="2000" dirty="0"/>
              <a:t>En este proceso </a:t>
            </a:r>
            <a:r>
              <a:rPr lang="es-ES" sz="2000" b="1" u="sng" dirty="0"/>
              <a:t>toda la energía h</a:t>
            </a:r>
            <a:r>
              <a:rPr lang="es-ES" sz="2000" b="1" u="sng" dirty="0">
                <a:sym typeface="Symbol" pitchFamily="18" charset="2"/>
              </a:rPr>
              <a:t></a:t>
            </a:r>
            <a:r>
              <a:rPr lang="es-ES" sz="2000" dirty="0">
                <a:sym typeface="Symbol" pitchFamily="18" charset="2"/>
              </a:rPr>
              <a:t>  </a:t>
            </a:r>
            <a:r>
              <a:rPr lang="es-ES" sz="2000" dirty="0" smtClean="0">
                <a:sym typeface="Symbol" pitchFamily="18" charset="2"/>
              </a:rPr>
              <a:t>del </a:t>
            </a:r>
            <a:r>
              <a:rPr lang="es-ES" sz="2000" dirty="0">
                <a:sym typeface="Symbol" pitchFamily="18" charset="2"/>
              </a:rPr>
              <a:t>fotón se transfiere al </a:t>
            </a:r>
            <a:r>
              <a:rPr lang="es-ES" sz="2000" b="1" dirty="0">
                <a:sym typeface="Symbol" pitchFamily="18" charset="2"/>
              </a:rPr>
              <a:t>e-</a:t>
            </a:r>
            <a:r>
              <a:rPr lang="es-ES" sz="2000" dirty="0">
                <a:sym typeface="Symbol" pitchFamily="18" charset="2"/>
              </a:rPr>
              <a:t> orbital.</a:t>
            </a:r>
          </a:p>
        </p:txBody>
      </p:sp>
      <p:sp>
        <p:nvSpPr>
          <p:cNvPr id="30736" name="Text Box 16"/>
          <p:cNvSpPr txBox="1">
            <a:spLocks noChangeArrowheads="1"/>
          </p:cNvSpPr>
          <p:nvPr/>
        </p:nvSpPr>
        <p:spPr bwMode="auto">
          <a:xfrm>
            <a:off x="611560" y="2438400"/>
            <a:ext cx="396044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spcBef>
                <a:spcPct val="50000"/>
              </a:spcBef>
            </a:pPr>
            <a:r>
              <a:rPr lang="es-ES" sz="2000"/>
              <a:t>La </a:t>
            </a:r>
            <a:r>
              <a:rPr lang="es-ES" sz="2000" b="1" u="sng"/>
              <a:t>energía cinética</a:t>
            </a:r>
            <a:r>
              <a:rPr lang="es-ES" sz="2000"/>
              <a:t> del </a:t>
            </a:r>
            <a:r>
              <a:rPr lang="es-ES" sz="2000" b="1"/>
              <a:t>e-</a:t>
            </a:r>
            <a:r>
              <a:rPr lang="es-ES" sz="2000"/>
              <a:t> eyectado (foto-electrón) es:</a:t>
            </a:r>
          </a:p>
        </p:txBody>
      </p:sp>
      <p:graphicFrame>
        <p:nvGraphicFramePr>
          <p:cNvPr id="30738" name="Object 18"/>
          <p:cNvGraphicFramePr>
            <a:graphicFrameLocks noChangeAspect="1"/>
          </p:cNvGraphicFramePr>
          <p:nvPr/>
        </p:nvGraphicFramePr>
        <p:xfrm>
          <a:off x="1219200" y="3124200"/>
          <a:ext cx="2362200" cy="644525"/>
        </p:xfrm>
        <a:graphic>
          <a:graphicData uri="http://schemas.openxmlformats.org/presentationml/2006/ole">
            <p:oleObj spid="_x0000_s146434" name="Equation" r:id="rId3" imgW="838200" imgH="228600" progId="Equation.3">
              <p:embed/>
            </p:oleObj>
          </a:graphicData>
        </a:graphic>
      </p:graphicFrame>
      <p:sp>
        <p:nvSpPr>
          <p:cNvPr id="30767" name="Text Box 47"/>
          <p:cNvSpPr txBox="1">
            <a:spLocks noChangeArrowheads="1"/>
          </p:cNvSpPr>
          <p:nvPr/>
        </p:nvSpPr>
        <p:spPr bwMode="auto">
          <a:xfrm>
            <a:off x="8458200" y="4433888"/>
            <a:ext cx="4572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s-ES" b="1">
                <a:solidFill>
                  <a:srgbClr val="FF3300"/>
                </a:solidFill>
              </a:rPr>
              <a:t>e-</a:t>
            </a:r>
          </a:p>
        </p:txBody>
      </p:sp>
      <p:grpSp>
        <p:nvGrpSpPr>
          <p:cNvPr id="2" name="Group 64"/>
          <p:cNvGrpSpPr>
            <a:grpSpLocks/>
          </p:cNvGrpSpPr>
          <p:nvPr/>
        </p:nvGrpSpPr>
        <p:grpSpPr bwMode="auto">
          <a:xfrm>
            <a:off x="5486400" y="2438400"/>
            <a:ext cx="3048000" cy="2271713"/>
            <a:chOff x="3456" y="1536"/>
            <a:chExt cx="1920" cy="1431"/>
          </a:xfrm>
        </p:grpSpPr>
        <p:sp>
          <p:nvSpPr>
            <p:cNvPr id="30740" name="Oval 20"/>
            <p:cNvSpPr>
              <a:spLocks noChangeArrowheads="1"/>
            </p:cNvSpPr>
            <p:nvPr/>
          </p:nvSpPr>
          <p:spPr bwMode="auto">
            <a:xfrm>
              <a:off x="4047" y="1562"/>
              <a:ext cx="1188" cy="1052"/>
            </a:xfrm>
            <a:prstGeom prst="ellipse">
              <a:avLst/>
            </a:prstGeom>
            <a:noFill/>
            <a:ln w="9525">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solidFill>
                  <a:srgbClr val="0070C0"/>
                </a:solidFill>
              </a:endParaRPr>
            </a:p>
          </p:txBody>
        </p:sp>
        <p:sp>
          <p:nvSpPr>
            <p:cNvPr id="30741" name="Oval 21"/>
            <p:cNvSpPr>
              <a:spLocks noChangeArrowheads="1"/>
            </p:cNvSpPr>
            <p:nvPr/>
          </p:nvSpPr>
          <p:spPr bwMode="auto">
            <a:xfrm>
              <a:off x="4195" y="1694"/>
              <a:ext cx="892" cy="788"/>
            </a:xfrm>
            <a:prstGeom prst="ellipse">
              <a:avLst/>
            </a:prstGeom>
            <a:noFill/>
            <a:ln w="9525">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solidFill>
                  <a:srgbClr val="0070C0"/>
                </a:solidFill>
              </a:endParaRPr>
            </a:p>
          </p:txBody>
        </p:sp>
        <p:sp>
          <p:nvSpPr>
            <p:cNvPr id="30742" name="Oval 22"/>
            <p:cNvSpPr>
              <a:spLocks noChangeArrowheads="1"/>
            </p:cNvSpPr>
            <p:nvPr/>
          </p:nvSpPr>
          <p:spPr bwMode="auto">
            <a:xfrm>
              <a:off x="4329" y="1799"/>
              <a:ext cx="609" cy="578"/>
            </a:xfrm>
            <a:prstGeom prst="ellipse">
              <a:avLst/>
            </a:prstGeom>
            <a:noFill/>
            <a:ln w="9525">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solidFill>
                  <a:srgbClr val="0070C0"/>
                </a:solidFill>
              </a:endParaRPr>
            </a:p>
          </p:txBody>
        </p:sp>
        <p:sp>
          <p:nvSpPr>
            <p:cNvPr id="30743" name="Oval 23"/>
            <p:cNvSpPr>
              <a:spLocks noChangeArrowheads="1"/>
            </p:cNvSpPr>
            <p:nvPr/>
          </p:nvSpPr>
          <p:spPr bwMode="auto">
            <a:xfrm>
              <a:off x="4522" y="1983"/>
              <a:ext cx="223" cy="197"/>
            </a:xfrm>
            <a:prstGeom prst="ellipse">
              <a:avLst/>
            </a:prstGeom>
            <a:solidFill>
              <a:srgbClr val="000000"/>
            </a:solidFill>
            <a:ln w="9525">
              <a:solidFill>
                <a:srgbClr val="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solidFill>
                  <a:srgbClr val="0070C0"/>
                </a:solidFill>
              </a:endParaRPr>
            </a:p>
          </p:txBody>
        </p:sp>
        <p:sp>
          <p:nvSpPr>
            <p:cNvPr id="30744" name="Oval 24"/>
            <p:cNvSpPr>
              <a:spLocks noChangeArrowheads="1"/>
            </p:cNvSpPr>
            <p:nvPr/>
          </p:nvSpPr>
          <p:spPr bwMode="auto">
            <a:xfrm>
              <a:off x="4582" y="1536"/>
              <a:ext cx="59" cy="5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solidFill>
                  <a:srgbClr val="0070C0"/>
                </a:solidFill>
              </a:endParaRPr>
            </a:p>
          </p:txBody>
        </p:sp>
        <p:sp>
          <p:nvSpPr>
            <p:cNvPr id="30745" name="Oval 25"/>
            <p:cNvSpPr>
              <a:spLocks noChangeArrowheads="1"/>
            </p:cNvSpPr>
            <p:nvPr/>
          </p:nvSpPr>
          <p:spPr bwMode="auto">
            <a:xfrm>
              <a:off x="4032" y="1996"/>
              <a:ext cx="59" cy="5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solidFill>
                  <a:srgbClr val="0070C0"/>
                </a:solidFill>
              </a:endParaRPr>
            </a:p>
          </p:txBody>
        </p:sp>
        <p:sp>
          <p:nvSpPr>
            <p:cNvPr id="30746" name="Oval 26"/>
            <p:cNvSpPr>
              <a:spLocks noChangeArrowheads="1"/>
            </p:cNvSpPr>
            <p:nvPr/>
          </p:nvSpPr>
          <p:spPr bwMode="auto">
            <a:xfrm>
              <a:off x="4597" y="1773"/>
              <a:ext cx="59" cy="5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solidFill>
                  <a:srgbClr val="0070C0"/>
                </a:solidFill>
              </a:endParaRPr>
            </a:p>
          </p:txBody>
        </p:sp>
        <p:sp>
          <p:nvSpPr>
            <p:cNvPr id="30747" name="Oval 27"/>
            <p:cNvSpPr>
              <a:spLocks noChangeArrowheads="1"/>
            </p:cNvSpPr>
            <p:nvPr/>
          </p:nvSpPr>
          <p:spPr bwMode="auto">
            <a:xfrm>
              <a:off x="4611" y="2351"/>
              <a:ext cx="60" cy="5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solidFill>
                  <a:srgbClr val="0070C0"/>
                </a:solidFill>
              </a:endParaRPr>
            </a:p>
          </p:txBody>
        </p:sp>
        <p:sp>
          <p:nvSpPr>
            <p:cNvPr id="30748" name="Oval 28"/>
            <p:cNvSpPr>
              <a:spLocks noChangeArrowheads="1"/>
            </p:cNvSpPr>
            <p:nvPr/>
          </p:nvSpPr>
          <p:spPr bwMode="auto">
            <a:xfrm>
              <a:off x="4953" y="2311"/>
              <a:ext cx="60" cy="5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solidFill>
                  <a:srgbClr val="0070C0"/>
                </a:solidFill>
              </a:endParaRPr>
            </a:p>
          </p:txBody>
        </p:sp>
        <p:sp>
          <p:nvSpPr>
            <p:cNvPr id="30749" name="Oval 29"/>
            <p:cNvSpPr>
              <a:spLocks noChangeArrowheads="1"/>
            </p:cNvSpPr>
            <p:nvPr/>
          </p:nvSpPr>
          <p:spPr bwMode="auto">
            <a:xfrm>
              <a:off x="5221" y="2035"/>
              <a:ext cx="59" cy="5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solidFill>
                  <a:srgbClr val="0070C0"/>
                </a:solidFill>
              </a:endParaRPr>
            </a:p>
          </p:txBody>
        </p:sp>
        <p:sp>
          <p:nvSpPr>
            <p:cNvPr id="30750" name="Oval 30"/>
            <p:cNvSpPr>
              <a:spLocks noChangeArrowheads="1"/>
            </p:cNvSpPr>
            <p:nvPr/>
          </p:nvSpPr>
          <p:spPr bwMode="auto">
            <a:xfrm>
              <a:off x="4402" y="1715"/>
              <a:ext cx="59" cy="5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solidFill>
                  <a:srgbClr val="0070C0"/>
                </a:solidFill>
              </a:endParaRPr>
            </a:p>
          </p:txBody>
        </p:sp>
        <p:sp>
          <p:nvSpPr>
            <p:cNvPr id="30751" name="Oval 31"/>
            <p:cNvSpPr>
              <a:spLocks noChangeArrowheads="1"/>
            </p:cNvSpPr>
            <p:nvPr/>
          </p:nvSpPr>
          <p:spPr bwMode="auto">
            <a:xfrm>
              <a:off x="4181" y="2009"/>
              <a:ext cx="59" cy="5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solidFill>
                  <a:srgbClr val="0070C0"/>
                </a:solidFill>
              </a:endParaRPr>
            </a:p>
          </p:txBody>
        </p:sp>
        <p:sp>
          <p:nvSpPr>
            <p:cNvPr id="30752" name="Oval 32"/>
            <p:cNvSpPr>
              <a:spLocks noChangeArrowheads="1"/>
            </p:cNvSpPr>
            <p:nvPr/>
          </p:nvSpPr>
          <p:spPr bwMode="auto">
            <a:xfrm>
              <a:off x="4200" y="2208"/>
              <a:ext cx="59" cy="5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solidFill>
                  <a:srgbClr val="0070C0"/>
                </a:solidFill>
              </a:endParaRPr>
            </a:p>
          </p:txBody>
        </p:sp>
        <p:sp>
          <p:nvSpPr>
            <p:cNvPr id="30753" name="Oval 33"/>
            <p:cNvSpPr>
              <a:spLocks noChangeArrowheads="1"/>
            </p:cNvSpPr>
            <p:nvPr/>
          </p:nvSpPr>
          <p:spPr bwMode="auto">
            <a:xfrm>
              <a:off x="5057" y="2035"/>
              <a:ext cx="60" cy="5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solidFill>
                  <a:srgbClr val="0070C0"/>
                </a:solidFill>
              </a:endParaRPr>
            </a:p>
          </p:txBody>
        </p:sp>
        <p:sp>
          <p:nvSpPr>
            <p:cNvPr id="30754" name="Oval 34"/>
            <p:cNvSpPr>
              <a:spLocks noChangeArrowheads="1"/>
            </p:cNvSpPr>
            <p:nvPr/>
          </p:nvSpPr>
          <p:spPr bwMode="auto">
            <a:xfrm>
              <a:off x="4166" y="2417"/>
              <a:ext cx="59" cy="5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solidFill>
                  <a:srgbClr val="0070C0"/>
                </a:solidFill>
              </a:endParaRPr>
            </a:p>
          </p:txBody>
        </p:sp>
        <p:sp>
          <p:nvSpPr>
            <p:cNvPr id="30755" name="Oval 35"/>
            <p:cNvSpPr>
              <a:spLocks noChangeArrowheads="1"/>
            </p:cNvSpPr>
            <p:nvPr/>
          </p:nvSpPr>
          <p:spPr bwMode="auto">
            <a:xfrm>
              <a:off x="5042" y="1707"/>
              <a:ext cx="60" cy="5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solidFill>
                  <a:srgbClr val="0070C0"/>
                </a:solidFill>
              </a:endParaRPr>
            </a:p>
          </p:txBody>
        </p:sp>
        <p:sp>
          <p:nvSpPr>
            <p:cNvPr id="30756" name="Oval 36"/>
            <p:cNvSpPr>
              <a:spLocks noChangeArrowheads="1"/>
            </p:cNvSpPr>
            <p:nvPr/>
          </p:nvSpPr>
          <p:spPr bwMode="auto">
            <a:xfrm>
              <a:off x="4626" y="2587"/>
              <a:ext cx="60" cy="5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solidFill>
                  <a:srgbClr val="0070C0"/>
                </a:solidFill>
              </a:endParaRPr>
            </a:p>
          </p:txBody>
        </p:sp>
        <p:sp>
          <p:nvSpPr>
            <p:cNvPr id="30757" name="Oval 37"/>
            <p:cNvSpPr>
              <a:spLocks noChangeArrowheads="1"/>
            </p:cNvSpPr>
            <p:nvPr/>
          </p:nvSpPr>
          <p:spPr bwMode="auto">
            <a:xfrm>
              <a:off x="4626" y="2456"/>
              <a:ext cx="60" cy="5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solidFill>
                  <a:srgbClr val="0070C0"/>
                </a:solidFill>
              </a:endParaRPr>
            </a:p>
          </p:txBody>
        </p:sp>
        <p:sp>
          <p:nvSpPr>
            <p:cNvPr id="30758" name="Oval 38"/>
            <p:cNvSpPr>
              <a:spLocks noChangeArrowheads="1"/>
            </p:cNvSpPr>
            <p:nvPr/>
          </p:nvSpPr>
          <p:spPr bwMode="auto">
            <a:xfrm>
              <a:off x="4195" y="1694"/>
              <a:ext cx="60" cy="5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solidFill>
                  <a:srgbClr val="0070C0"/>
                </a:solidFill>
              </a:endParaRPr>
            </a:p>
          </p:txBody>
        </p:sp>
        <p:sp>
          <p:nvSpPr>
            <p:cNvPr id="30759" name="Oval 39"/>
            <p:cNvSpPr>
              <a:spLocks noChangeArrowheads="1"/>
            </p:cNvSpPr>
            <p:nvPr/>
          </p:nvSpPr>
          <p:spPr bwMode="auto">
            <a:xfrm>
              <a:off x="4998" y="2456"/>
              <a:ext cx="59" cy="5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solidFill>
                  <a:srgbClr val="0070C0"/>
                </a:solidFill>
              </a:endParaRPr>
            </a:p>
          </p:txBody>
        </p:sp>
        <p:sp>
          <p:nvSpPr>
            <p:cNvPr id="30763" name="Line 43"/>
            <p:cNvSpPr>
              <a:spLocks noChangeShapeType="1"/>
            </p:cNvSpPr>
            <p:nvPr/>
          </p:nvSpPr>
          <p:spPr bwMode="auto">
            <a:xfrm>
              <a:off x="3612" y="2376"/>
              <a:ext cx="960" cy="0"/>
            </a:xfrm>
            <a:prstGeom prst="line">
              <a:avLst/>
            </a:prstGeom>
            <a:noFill/>
            <a:ln w="28575" cap="rnd">
              <a:solidFill>
                <a:schemeClr val="accent1">
                  <a:lumMod val="50000"/>
                </a:schemeClr>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s-PE">
                <a:solidFill>
                  <a:srgbClr val="0070C0"/>
                </a:solidFill>
              </a:endParaRPr>
            </a:p>
          </p:txBody>
        </p:sp>
        <p:sp>
          <p:nvSpPr>
            <p:cNvPr id="30764" name="Text Box 44"/>
            <p:cNvSpPr txBox="1">
              <a:spLocks noChangeArrowheads="1"/>
            </p:cNvSpPr>
            <p:nvPr/>
          </p:nvSpPr>
          <p:spPr bwMode="auto">
            <a:xfrm>
              <a:off x="3456" y="2112"/>
              <a:ext cx="33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s-ES" b="1">
                  <a:solidFill>
                    <a:srgbClr val="0070C0"/>
                  </a:solidFill>
                </a:rPr>
                <a:t>h</a:t>
              </a:r>
              <a:r>
                <a:rPr lang="es-ES" b="1">
                  <a:solidFill>
                    <a:srgbClr val="0070C0"/>
                  </a:solidFill>
                  <a:sym typeface="Symbol" pitchFamily="18" charset="2"/>
                </a:rPr>
                <a:t></a:t>
              </a:r>
            </a:p>
          </p:txBody>
        </p:sp>
        <p:sp>
          <p:nvSpPr>
            <p:cNvPr id="30765" name="Text Box 45"/>
            <p:cNvSpPr txBox="1">
              <a:spLocks noChangeArrowheads="1"/>
            </p:cNvSpPr>
            <p:nvPr/>
          </p:nvSpPr>
          <p:spPr bwMode="auto">
            <a:xfrm>
              <a:off x="4368" y="2736"/>
              <a:ext cx="62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s-ES">
                  <a:solidFill>
                    <a:srgbClr val="0070C0"/>
                  </a:solidFill>
                </a:rPr>
                <a:t>Átomo</a:t>
              </a:r>
            </a:p>
          </p:txBody>
        </p:sp>
        <p:sp>
          <p:nvSpPr>
            <p:cNvPr id="30766" name="Line 46"/>
            <p:cNvSpPr>
              <a:spLocks noChangeShapeType="1"/>
            </p:cNvSpPr>
            <p:nvPr/>
          </p:nvSpPr>
          <p:spPr bwMode="auto">
            <a:xfrm>
              <a:off x="4704" y="2400"/>
              <a:ext cx="672" cy="48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s-PE">
                <a:solidFill>
                  <a:srgbClr val="0070C0"/>
                </a:solidFill>
              </a:endParaRPr>
            </a:p>
          </p:txBody>
        </p:sp>
        <p:sp>
          <p:nvSpPr>
            <p:cNvPr id="30768" name="Text Box 48"/>
            <p:cNvSpPr txBox="1">
              <a:spLocks noChangeArrowheads="1"/>
            </p:cNvSpPr>
            <p:nvPr/>
          </p:nvSpPr>
          <p:spPr bwMode="auto">
            <a:xfrm>
              <a:off x="4704" y="2115"/>
              <a:ext cx="196"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s-ES" sz="1600" b="1">
                  <a:solidFill>
                    <a:srgbClr val="0070C0"/>
                  </a:solidFill>
                </a:rPr>
                <a:t>K</a:t>
              </a:r>
            </a:p>
          </p:txBody>
        </p:sp>
        <p:sp>
          <p:nvSpPr>
            <p:cNvPr id="30769" name="Text Box 49"/>
            <p:cNvSpPr txBox="1">
              <a:spLocks noChangeArrowheads="1"/>
            </p:cNvSpPr>
            <p:nvPr/>
          </p:nvSpPr>
          <p:spPr bwMode="auto">
            <a:xfrm>
              <a:off x="4896" y="2112"/>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s-ES" sz="1600" b="1">
                  <a:solidFill>
                    <a:srgbClr val="0070C0"/>
                  </a:solidFill>
                </a:rPr>
                <a:t>L</a:t>
              </a:r>
            </a:p>
          </p:txBody>
        </p:sp>
        <p:sp>
          <p:nvSpPr>
            <p:cNvPr id="30770" name="Text Box 50"/>
            <p:cNvSpPr txBox="1">
              <a:spLocks noChangeArrowheads="1"/>
            </p:cNvSpPr>
            <p:nvPr/>
          </p:nvSpPr>
          <p:spPr bwMode="auto">
            <a:xfrm>
              <a:off x="5040" y="2112"/>
              <a:ext cx="28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s-ES" sz="1600" b="1">
                  <a:solidFill>
                    <a:srgbClr val="0070C0"/>
                  </a:solidFill>
                </a:rPr>
                <a:t>M</a:t>
              </a:r>
            </a:p>
          </p:txBody>
        </p:sp>
      </p:grpSp>
      <p:sp>
        <p:nvSpPr>
          <p:cNvPr id="30772" name="Text Box 52"/>
          <p:cNvSpPr txBox="1">
            <a:spLocks noChangeArrowheads="1"/>
          </p:cNvSpPr>
          <p:nvPr/>
        </p:nvSpPr>
        <p:spPr bwMode="auto">
          <a:xfrm>
            <a:off x="509588" y="3748088"/>
            <a:ext cx="4824412"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spcBef>
                <a:spcPct val="50000"/>
              </a:spcBef>
            </a:pPr>
            <a:r>
              <a:rPr lang="es-ES" b="1"/>
              <a:t>E</a:t>
            </a:r>
            <a:r>
              <a:rPr lang="es-ES" b="1" baseline="-16000"/>
              <a:t>B</a:t>
            </a:r>
            <a:r>
              <a:rPr lang="es-ES"/>
              <a:t> es la energía de ligadura del electrón orbital</a:t>
            </a:r>
          </a:p>
        </p:txBody>
      </p:sp>
      <p:sp>
        <p:nvSpPr>
          <p:cNvPr id="30773" name="Text Box 53"/>
          <p:cNvSpPr txBox="1">
            <a:spLocks noChangeArrowheads="1"/>
          </p:cNvSpPr>
          <p:nvPr/>
        </p:nvSpPr>
        <p:spPr bwMode="auto">
          <a:xfrm>
            <a:off x="547688" y="4433888"/>
            <a:ext cx="634841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spcBef>
                <a:spcPct val="50000"/>
              </a:spcBef>
            </a:pPr>
            <a:r>
              <a:rPr lang="es-ES"/>
              <a:t>Este efecto se produce con e- de las capas </a:t>
            </a:r>
            <a:r>
              <a:rPr lang="es-ES" b="1"/>
              <a:t>K</a:t>
            </a:r>
            <a:r>
              <a:rPr lang="es-ES"/>
              <a:t>, </a:t>
            </a:r>
            <a:r>
              <a:rPr lang="es-ES" b="1"/>
              <a:t>L</a:t>
            </a:r>
            <a:r>
              <a:rPr lang="es-ES"/>
              <a:t>, </a:t>
            </a:r>
            <a:r>
              <a:rPr lang="es-ES" b="1"/>
              <a:t>M</a:t>
            </a:r>
            <a:r>
              <a:rPr lang="es-ES"/>
              <a:t> y </a:t>
            </a:r>
            <a:r>
              <a:rPr lang="es-ES" b="1"/>
              <a:t>N</a:t>
            </a:r>
          </a:p>
        </p:txBody>
      </p:sp>
      <p:sp>
        <p:nvSpPr>
          <p:cNvPr id="30774" name="Text Box 54"/>
          <p:cNvSpPr txBox="1">
            <a:spLocks noChangeArrowheads="1"/>
          </p:cNvSpPr>
          <p:nvPr/>
        </p:nvSpPr>
        <p:spPr bwMode="auto">
          <a:xfrm>
            <a:off x="611560" y="4800600"/>
            <a:ext cx="853244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spcBef>
                <a:spcPct val="50000"/>
              </a:spcBef>
            </a:pPr>
            <a:r>
              <a:rPr lang="es-ES" sz="2000"/>
              <a:t>Luego de que el </a:t>
            </a:r>
            <a:r>
              <a:rPr lang="es-ES" sz="2000" b="1"/>
              <a:t>e-</a:t>
            </a:r>
            <a:r>
              <a:rPr lang="es-ES" sz="2000"/>
              <a:t> es eyectado del átomo, se produce una </a:t>
            </a:r>
            <a:r>
              <a:rPr lang="es-ES" sz="2000" b="1" u="sng"/>
              <a:t>vacancia en la capa</a:t>
            </a:r>
            <a:r>
              <a:rPr lang="es-ES" sz="2000"/>
              <a:t>, dejando al átomo en un </a:t>
            </a:r>
            <a:r>
              <a:rPr lang="es-ES" sz="2000" b="1" u="sng"/>
              <a:t>estado excitado</a:t>
            </a:r>
            <a:r>
              <a:rPr lang="es-ES" sz="2000"/>
              <a:t>. </a:t>
            </a:r>
          </a:p>
        </p:txBody>
      </p:sp>
      <p:sp>
        <p:nvSpPr>
          <p:cNvPr id="30775" name="Text Box 55"/>
          <p:cNvSpPr txBox="1">
            <a:spLocks noChangeArrowheads="1"/>
          </p:cNvSpPr>
          <p:nvPr/>
        </p:nvSpPr>
        <p:spPr bwMode="auto">
          <a:xfrm>
            <a:off x="485929" y="5715000"/>
            <a:ext cx="1485900" cy="915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s-ES" dirty="0"/>
              <a:t>La </a:t>
            </a:r>
            <a:r>
              <a:rPr lang="es-ES" b="1" u="sng" dirty="0"/>
              <a:t>vacancia</a:t>
            </a:r>
            <a:r>
              <a:rPr lang="es-ES" dirty="0"/>
              <a:t> puede </a:t>
            </a:r>
            <a:r>
              <a:rPr lang="es-ES" b="1" u="sng" dirty="0"/>
              <a:t>llenarse</a:t>
            </a:r>
          </a:p>
        </p:txBody>
      </p:sp>
      <p:sp>
        <p:nvSpPr>
          <p:cNvPr id="30776" name="Text Box 56"/>
          <p:cNvSpPr txBox="1">
            <a:spLocks noChangeArrowheads="1"/>
          </p:cNvSpPr>
          <p:nvPr/>
        </p:nvSpPr>
        <p:spPr bwMode="auto">
          <a:xfrm>
            <a:off x="2365167" y="5760243"/>
            <a:ext cx="33528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s-ES" b="1" dirty="0"/>
              <a:t>e- de una capa más externa</a:t>
            </a:r>
          </a:p>
        </p:txBody>
      </p:sp>
      <p:sp>
        <p:nvSpPr>
          <p:cNvPr id="30777" name="Text Box 57"/>
          <p:cNvSpPr txBox="1">
            <a:spLocks noChangeArrowheads="1"/>
          </p:cNvSpPr>
          <p:nvPr/>
        </p:nvSpPr>
        <p:spPr bwMode="auto">
          <a:xfrm>
            <a:off x="5486400" y="5691188"/>
            <a:ext cx="39624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s-ES"/>
              <a:t>Emisión de rayos X característicos</a:t>
            </a:r>
          </a:p>
        </p:txBody>
      </p:sp>
      <p:sp>
        <p:nvSpPr>
          <p:cNvPr id="30778" name="Text Box 58"/>
          <p:cNvSpPr txBox="1">
            <a:spLocks noChangeArrowheads="1"/>
          </p:cNvSpPr>
          <p:nvPr/>
        </p:nvSpPr>
        <p:spPr bwMode="auto">
          <a:xfrm>
            <a:off x="2403267" y="6460331"/>
            <a:ext cx="28956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s-ES"/>
              <a:t>Emisión de e- Auger</a:t>
            </a:r>
          </a:p>
        </p:txBody>
      </p:sp>
      <p:sp>
        <p:nvSpPr>
          <p:cNvPr id="30779" name="Line 59"/>
          <p:cNvSpPr>
            <a:spLocks noChangeShapeType="1"/>
          </p:cNvSpPr>
          <p:nvPr/>
        </p:nvSpPr>
        <p:spPr bwMode="auto">
          <a:xfrm flipV="1">
            <a:off x="2022267" y="5988843"/>
            <a:ext cx="381000" cy="2286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s-PE"/>
          </a:p>
        </p:txBody>
      </p:sp>
      <p:sp>
        <p:nvSpPr>
          <p:cNvPr id="30780" name="Line 60"/>
          <p:cNvSpPr>
            <a:spLocks noChangeShapeType="1"/>
          </p:cNvSpPr>
          <p:nvPr/>
        </p:nvSpPr>
        <p:spPr bwMode="auto">
          <a:xfrm>
            <a:off x="2022267" y="6446043"/>
            <a:ext cx="381000" cy="2286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s-PE"/>
          </a:p>
        </p:txBody>
      </p:sp>
      <p:sp>
        <p:nvSpPr>
          <p:cNvPr id="30781" name="Line 61"/>
          <p:cNvSpPr>
            <a:spLocks noChangeShapeType="1"/>
          </p:cNvSpPr>
          <p:nvPr/>
        </p:nvSpPr>
        <p:spPr bwMode="auto">
          <a:xfrm>
            <a:off x="5146467" y="5943599"/>
            <a:ext cx="304800" cy="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s-PE"/>
          </a:p>
        </p:txBody>
      </p:sp>
      <p:sp>
        <p:nvSpPr>
          <p:cNvPr id="30786" name="Line 66"/>
          <p:cNvSpPr>
            <a:spLocks noChangeShapeType="1"/>
          </p:cNvSpPr>
          <p:nvPr/>
        </p:nvSpPr>
        <p:spPr bwMode="auto">
          <a:xfrm>
            <a:off x="6705600" y="2743200"/>
            <a:ext cx="304800" cy="2286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s-PE"/>
          </a:p>
        </p:txBody>
      </p:sp>
      <p:sp>
        <p:nvSpPr>
          <p:cNvPr id="30789" name="Line 69"/>
          <p:cNvSpPr>
            <a:spLocks noChangeShapeType="1"/>
          </p:cNvSpPr>
          <p:nvPr/>
        </p:nvSpPr>
        <p:spPr bwMode="auto">
          <a:xfrm>
            <a:off x="7086600" y="2819400"/>
            <a:ext cx="76200" cy="762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s-PE"/>
          </a:p>
        </p:txBody>
      </p:sp>
      <p:sp>
        <p:nvSpPr>
          <p:cNvPr id="30790" name="Line 70"/>
          <p:cNvSpPr>
            <a:spLocks noChangeShapeType="1"/>
          </p:cNvSpPr>
          <p:nvPr/>
        </p:nvSpPr>
        <p:spPr bwMode="auto">
          <a:xfrm flipV="1">
            <a:off x="6781800" y="1981200"/>
            <a:ext cx="0" cy="685800"/>
          </a:xfrm>
          <a:prstGeom prst="line">
            <a:avLst/>
          </a:prstGeom>
          <a:noFill/>
          <a:ln w="12700" cap="rnd">
            <a:solidFill>
              <a:srgbClr val="00B05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s-PE"/>
          </a:p>
        </p:txBody>
      </p:sp>
      <p:sp>
        <p:nvSpPr>
          <p:cNvPr id="30791" name="Line 71"/>
          <p:cNvSpPr>
            <a:spLocks noChangeShapeType="1"/>
          </p:cNvSpPr>
          <p:nvPr/>
        </p:nvSpPr>
        <p:spPr bwMode="auto">
          <a:xfrm flipV="1">
            <a:off x="7086600" y="2266950"/>
            <a:ext cx="0" cy="457200"/>
          </a:xfrm>
          <a:prstGeom prst="line">
            <a:avLst/>
          </a:prstGeom>
          <a:noFill/>
          <a:ln w="12700" cap="rnd">
            <a:solidFill>
              <a:schemeClr val="accent1">
                <a:lumMod val="75000"/>
              </a:schemeClr>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s-PE"/>
          </a:p>
        </p:txBody>
      </p:sp>
      <p:sp>
        <p:nvSpPr>
          <p:cNvPr id="30792" name="Line 72"/>
          <p:cNvSpPr>
            <a:spLocks noChangeShapeType="1"/>
          </p:cNvSpPr>
          <p:nvPr/>
        </p:nvSpPr>
        <p:spPr bwMode="auto">
          <a:xfrm flipV="1">
            <a:off x="7696200" y="2209800"/>
            <a:ext cx="4572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s-PE"/>
          </a:p>
        </p:txBody>
      </p:sp>
      <p:sp>
        <p:nvSpPr>
          <p:cNvPr id="30793" name="Line 73"/>
          <p:cNvSpPr>
            <a:spLocks noChangeShapeType="1"/>
          </p:cNvSpPr>
          <p:nvPr/>
        </p:nvSpPr>
        <p:spPr bwMode="auto">
          <a:xfrm flipV="1">
            <a:off x="7620000" y="2362200"/>
            <a:ext cx="3048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s-PE"/>
          </a:p>
        </p:txBody>
      </p:sp>
      <p:sp>
        <p:nvSpPr>
          <p:cNvPr id="30794" name="Line 74"/>
          <p:cNvSpPr>
            <a:spLocks noChangeShapeType="1"/>
          </p:cNvSpPr>
          <p:nvPr/>
        </p:nvSpPr>
        <p:spPr bwMode="auto">
          <a:xfrm flipV="1">
            <a:off x="7772400" y="2514600"/>
            <a:ext cx="304800" cy="4191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s-PE"/>
          </a:p>
        </p:txBody>
      </p:sp>
      <p:sp>
        <p:nvSpPr>
          <p:cNvPr id="30795" name="Text Box 75"/>
          <p:cNvSpPr txBox="1">
            <a:spLocks noChangeArrowheads="1"/>
          </p:cNvSpPr>
          <p:nvPr/>
        </p:nvSpPr>
        <p:spPr bwMode="auto">
          <a:xfrm>
            <a:off x="6019800" y="1676400"/>
            <a:ext cx="17526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s-ES" sz="1400" b="1"/>
              <a:t>r-X característicos</a:t>
            </a:r>
          </a:p>
        </p:txBody>
      </p:sp>
      <p:sp>
        <p:nvSpPr>
          <p:cNvPr id="30796" name="Text Box 76"/>
          <p:cNvSpPr txBox="1">
            <a:spLocks noChangeArrowheads="1"/>
          </p:cNvSpPr>
          <p:nvPr/>
        </p:nvSpPr>
        <p:spPr bwMode="auto">
          <a:xfrm>
            <a:off x="7924800" y="1905000"/>
            <a:ext cx="12192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s-ES" sz="1400" b="1"/>
              <a:t>e- Auger</a:t>
            </a:r>
          </a:p>
        </p:txBody>
      </p:sp>
      <p:sp>
        <p:nvSpPr>
          <p:cNvPr id="57" name="Text Box 4"/>
          <p:cNvSpPr txBox="1">
            <a:spLocks noChangeArrowheads="1"/>
          </p:cNvSpPr>
          <p:nvPr/>
        </p:nvSpPr>
        <p:spPr bwMode="auto">
          <a:xfrm>
            <a:off x="755576" y="332656"/>
            <a:ext cx="4248348"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s-ES" sz="3200" b="1" u="sng" dirty="0">
                <a:solidFill>
                  <a:srgbClr val="FF0000"/>
                </a:solidFill>
                <a:latin typeface="+mn-lt"/>
              </a:rPr>
              <a:t>Efecto fotoeléctrico</a:t>
            </a:r>
          </a:p>
        </p:txBody>
      </p:sp>
    </p:spTree>
    <p:extLst>
      <p:ext uri="{BB962C8B-B14F-4D97-AF65-F5344CB8AC3E}">
        <p14:creationId xmlns:p14="http://schemas.microsoft.com/office/powerpoint/2010/main" xmlns="" val="22571978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9552" y="548680"/>
            <a:ext cx="8020720" cy="52565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529985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83568" y="999555"/>
            <a:ext cx="7704856" cy="27174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3 Rectángulo"/>
          <p:cNvSpPr/>
          <p:nvPr/>
        </p:nvSpPr>
        <p:spPr>
          <a:xfrm>
            <a:off x="539552" y="620688"/>
            <a:ext cx="7344816" cy="523220"/>
          </a:xfrm>
          <a:prstGeom prst="rect">
            <a:avLst/>
          </a:prstGeom>
        </p:spPr>
        <p:txBody>
          <a:bodyPr wrap="square">
            <a:spAutoFit/>
          </a:bodyPr>
          <a:lstStyle/>
          <a:p>
            <a:r>
              <a:rPr lang="es-ES" sz="2800" b="1" dirty="0">
                <a:solidFill>
                  <a:srgbClr val="0070C0"/>
                </a:solidFill>
              </a:rPr>
              <a:t>Naturaleza </a:t>
            </a:r>
            <a:r>
              <a:rPr lang="es-ES" sz="2800" b="1" dirty="0" smtClean="0">
                <a:solidFill>
                  <a:srgbClr val="0070C0"/>
                </a:solidFill>
              </a:rPr>
              <a:t>ondulatoria de </a:t>
            </a:r>
            <a:r>
              <a:rPr lang="es-ES" sz="2800" b="1" dirty="0">
                <a:solidFill>
                  <a:srgbClr val="0070C0"/>
                </a:solidFill>
              </a:rPr>
              <a:t>la luz</a:t>
            </a:r>
            <a:endParaRPr lang="es-PE" sz="2800" b="1" dirty="0">
              <a:solidFill>
                <a:srgbClr val="0070C0"/>
              </a:solidFill>
            </a:endParaRPr>
          </a:p>
        </p:txBody>
      </p:sp>
      <p:pic>
        <p:nvPicPr>
          <p:cNvPr id="2765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86690" y="3717032"/>
            <a:ext cx="3672170" cy="2808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278422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78" name="Text Box 34"/>
          <p:cNvSpPr txBox="1">
            <a:spLocks noChangeArrowheads="1"/>
          </p:cNvSpPr>
          <p:nvPr/>
        </p:nvSpPr>
        <p:spPr bwMode="auto">
          <a:xfrm>
            <a:off x="522787" y="901892"/>
            <a:ext cx="8064896"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spcBef>
                <a:spcPct val="50000"/>
              </a:spcBef>
            </a:pPr>
            <a:r>
              <a:rPr lang="es-ES" dirty="0"/>
              <a:t>Las primeras hipótesis científicas merecedoras de atención surgieron casi simultáneamente durante el siglo XVII y fueron propuestas por dos grandes científicos: el inglés </a:t>
            </a:r>
            <a:r>
              <a:rPr lang="es-ES" b="1" dirty="0"/>
              <a:t>Isaac NEWTON</a:t>
            </a:r>
            <a:r>
              <a:rPr lang="es-ES" dirty="0"/>
              <a:t> (1643-1727) y el holandés  </a:t>
            </a:r>
            <a:r>
              <a:rPr lang="es-ES" b="1" dirty="0"/>
              <a:t>Christian HUYGENS</a:t>
            </a:r>
            <a:r>
              <a:rPr lang="es-ES" dirty="0"/>
              <a:t> (1629-1695).</a:t>
            </a:r>
          </a:p>
        </p:txBody>
      </p:sp>
      <p:sp>
        <p:nvSpPr>
          <p:cNvPr id="57379" name="Text Box 35"/>
          <p:cNvSpPr txBox="1">
            <a:spLocks noChangeArrowheads="1"/>
          </p:cNvSpPr>
          <p:nvPr/>
        </p:nvSpPr>
        <p:spPr bwMode="auto">
          <a:xfrm>
            <a:off x="518500" y="2132856"/>
            <a:ext cx="8136904"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spcBef>
                <a:spcPct val="50000"/>
              </a:spcBef>
            </a:pPr>
            <a:r>
              <a:rPr lang="es-ES" dirty="0"/>
              <a:t>Las dos hipótesis, aparentemente contradictorias entre sí, se han denominado </a:t>
            </a:r>
            <a:r>
              <a:rPr lang="es-ES" b="1" dirty="0">
                <a:solidFill>
                  <a:schemeClr val="hlink"/>
                </a:solidFill>
              </a:rPr>
              <a:t>la teoría</a:t>
            </a:r>
            <a:r>
              <a:rPr lang="es-ES" b="1" dirty="0">
                <a:solidFill>
                  <a:srgbClr val="FF0000"/>
                </a:solidFill>
              </a:rPr>
              <a:t> </a:t>
            </a:r>
            <a:r>
              <a:rPr lang="es-ES" b="1" dirty="0">
                <a:solidFill>
                  <a:schemeClr val="hlink"/>
                </a:solidFill>
              </a:rPr>
              <a:t>CORPUSCULAR</a:t>
            </a:r>
            <a:r>
              <a:rPr lang="es-ES" dirty="0"/>
              <a:t> (de Newton) y </a:t>
            </a:r>
            <a:r>
              <a:rPr lang="es-ES" b="1" dirty="0">
                <a:solidFill>
                  <a:srgbClr val="006600"/>
                </a:solidFill>
              </a:rPr>
              <a:t>la teoría ONDULATORIA</a:t>
            </a:r>
            <a:r>
              <a:rPr lang="es-ES" dirty="0"/>
              <a:t>  (de Huygens) y han servido de base a todas las opiniones posteriores.</a:t>
            </a:r>
          </a:p>
        </p:txBody>
      </p:sp>
      <p:sp>
        <p:nvSpPr>
          <p:cNvPr id="57386" name="Text Box 42"/>
          <p:cNvSpPr txBox="1">
            <a:spLocks noChangeArrowheads="1"/>
          </p:cNvSpPr>
          <p:nvPr/>
        </p:nvSpPr>
        <p:spPr bwMode="auto">
          <a:xfrm>
            <a:off x="611560" y="3140968"/>
            <a:ext cx="517460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s-ES" sz="1600" b="1" dirty="0">
                <a:solidFill>
                  <a:srgbClr val="FF0000"/>
                </a:solidFill>
              </a:rPr>
              <a:t>A continuación se detallan estas </a:t>
            </a:r>
            <a:r>
              <a:rPr lang="es-ES" sz="1600" b="1" dirty="0" smtClean="0">
                <a:solidFill>
                  <a:srgbClr val="FF0000"/>
                </a:solidFill>
              </a:rPr>
              <a:t>teorías:</a:t>
            </a:r>
            <a:endParaRPr lang="es-ES" sz="1600" b="1" dirty="0">
              <a:solidFill>
                <a:srgbClr val="FF0000"/>
              </a:solidFill>
            </a:endParaRPr>
          </a:p>
        </p:txBody>
      </p:sp>
      <p:sp>
        <p:nvSpPr>
          <p:cNvPr id="2" name="1 Rectángulo"/>
          <p:cNvSpPr/>
          <p:nvPr/>
        </p:nvSpPr>
        <p:spPr>
          <a:xfrm>
            <a:off x="503548" y="3717032"/>
            <a:ext cx="8136904" cy="2585323"/>
          </a:xfrm>
          <a:prstGeom prst="rect">
            <a:avLst/>
          </a:prstGeom>
        </p:spPr>
        <p:txBody>
          <a:bodyPr wrap="square">
            <a:spAutoFit/>
          </a:bodyPr>
          <a:lstStyle/>
          <a:p>
            <a:r>
              <a:rPr lang="es-PE" b="1" dirty="0" smtClean="0">
                <a:latin typeface="Arial" panose="020B0604020202020204" pitchFamily="34" charset="0"/>
                <a:cs typeface="Arial" panose="020B0604020202020204" pitchFamily="34" charset="0"/>
              </a:rPr>
              <a:t>Teoría </a:t>
            </a:r>
            <a:r>
              <a:rPr lang="es-PE" b="1" dirty="0">
                <a:latin typeface="Arial" panose="020B0604020202020204" pitchFamily="34" charset="0"/>
                <a:cs typeface="Arial" panose="020B0604020202020204" pitchFamily="34" charset="0"/>
              </a:rPr>
              <a:t>Corpuscular</a:t>
            </a:r>
            <a:r>
              <a:rPr lang="es-PE" b="1" dirty="0" smtClean="0">
                <a:latin typeface="Arial" panose="020B0604020202020204" pitchFamily="34" charset="0"/>
                <a:cs typeface="Arial" panose="020B0604020202020204" pitchFamily="34" charset="0"/>
              </a:rPr>
              <a:t>:</a:t>
            </a:r>
          </a:p>
          <a:p>
            <a:pPr algn="just"/>
            <a:r>
              <a:rPr lang="es-PE" dirty="0">
                <a:latin typeface="Arial" panose="020B0604020202020204" pitchFamily="34" charset="0"/>
                <a:cs typeface="Arial" panose="020B0604020202020204" pitchFamily="34" charset="0"/>
              </a:rPr>
              <a:t/>
            </a:r>
            <a:br>
              <a:rPr lang="es-PE" dirty="0">
                <a:latin typeface="Arial" panose="020B0604020202020204" pitchFamily="34" charset="0"/>
                <a:cs typeface="Arial" panose="020B0604020202020204" pitchFamily="34" charset="0"/>
              </a:rPr>
            </a:br>
            <a:r>
              <a:rPr lang="es-PE" dirty="0">
                <a:latin typeface="Arial" panose="020B0604020202020204" pitchFamily="34" charset="0"/>
                <a:cs typeface="Arial" panose="020B0604020202020204" pitchFamily="34" charset="0"/>
              </a:rPr>
              <a:t>Isaac Newton en 1666 propuso una teoría corpuscular para explicar la naturaleza de la luz. Supuso que la luz está </a:t>
            </a:r>
            <a:r>
              <a:rPr lang="es-PE" b="1" dirty="0">
                <a:solidFill>
                  <a:srgbClr val="0000FF"/>
                </a:solidFill>
                <a:latin typeface="Arial" panose="020B0604020202020204" pitchFamily="34" charset="0"/>
                <a:cs typeface="Arial" panose="020B0604020202020204" pitchFamily="34" charset="0"/>
              </a:rPr>
              <a:t>compuesta por una lluvia de corpúsculos o partículas luminosas</a:t>
            </a:r>
            <a:r>
              <a:rPr lang="es-PE" dirty="0">
                <a:latin typeface="Arial" panose="020B0604020202020204" pitchFamily="34" charset="0"/>
                <a:cs typeface="Arial" panose="020B0604020202020204" pitchFamily="34" charset="0"/>
              </a:rPr>
              <a:t>, los cuales se propagan en línea recta, pueden atravesar medios transparentes y ser reflejados por materias opacas. Esta teoría explica la propagación rectilínea de la luz, la refracción y la reflexión; pero no explica algunos fenómenos como la interferencia y difracción </a:t>
            </a:r>
            <a:r>
              <a:rPr lang="es-PE" dirty="0" smtClean="0">
                <a:latin typeface="Arial" panose="020B0604020202020204" pitchFamily="34" charset="0"/>
                <a:cs typeface="Arial" panose="020B0604020202020204" pitchFamily="34" charset="0"/>
              </a:rPr>
              <a:t>.</a:t>
            </a:r>
            <a:r>
              <a:rPr lang="es-PE" dirty="0">
                <a:latin typeface="Arial" panose="020B0604020202020204" pitchFamily="34" charset="0"/>
                <a:cs typeface="Arial" panose="020B0604020202020204" pitchFamily="34" charset="0"/>
              </a:rPr>
              <a:t> </a:t>
            </a:r>
          </a:p>
        </p:txBody>
      </p:sp>
      <p:sp>
        <p:nvSpPr>
          <p:cNvPr id="6" name="Text Box 42"/>
          <p:cNvSpPr txBox="1">
            <a:spLocks noChangeArrowheads="1"/>
          </p:cNvSpPr>
          <p:nvPr/>
        </p:nvSpPr>
        <p:spPr bwMode="auto">
          <a:xfrm>
            <a:off x="522787" y="476672"/>
            <a:ext cx="368917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s-ES" sz="2400" b="1" dirty="0" smtClean="0">
                <a:solidFill>
                  <a:srgbClr val="FF0000"/>
                </a:solidFill>
              </a:rPr>
              <a:t>Naturaleza de la Luz:</a:t>
            </a:r>
            <a:endParaRPr lang="es-ES" sz="2400" b="1" dirty="0">
              <a:solidFill>
                <a:srgbClr val="FF0000"/>
              </a:solidFill>
            </a:endParaRPr>
          </a:p>
        </p:txBody>
      </p:sp>
    </p:spTree>
    <p:extLst>
      <p:ext uri="{BB962C8B-B14F-4D97-AF65-F5344CB8AC3E}">
        <p14:creationId xmlns:p14="http://schemas.microsoft.com/office/powerpoint/2010/main" xmlns="" val="4164218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378"/>
                                        </p:tgtEl>
                                        <p:attrNameLst>
                                          <p:attrName>style.visibility</p:attrName>
                                        </p:attrNameLst>
                                      </p:cBhvr>
                                      <p:to>
                                        <p:strVal val="visible"/>
                                      </p:to>
                                    </p:set>
                                    <p:animEffect transition="in" filter="dissolve">
                                      <p:cBhvr>
                                        <p:cTn id="7" dur="500"/>
                                        <p:tgtEl>
                                          <p:spTgt spid="573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379"/>
                                        </p:tgtEl>
                                        <p:attrNameLst>
                                          <p:attrName>style.visibility</p:attrName>
                                        </p:attrNameLst>
                                      </p:cBhvr>
                                      <p:to>
                                        <p:strVal val="visible"/>
                                      </p:to>
                                    </p:set>
                                    <p:animEffect transition="in" filter="dissolve">
                                      <p:cBhvr>
                                        <p:cTn id="12" dur="500"/>
                                        <p:tgtEl>
                                          <p:spTgt spid="573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7386"/>
                                        </p:tgtEl>
                                        <p:attrNameLst>
                                          <p:attrName>style.visibility</p:attrName>
                                        </p:attrNameLst>
                                      </p:cBhvr>
                                      <p:to>
                                        <p:strVal val="visible"/>
                                      </p:to>
                                    </p:set>
                                    <p:animEffect transition="in" filter="dissolve">
                                      <p:cBhvr>
                                        <p:cTn id="17" dur="500"/>
                                        <p:tgtEl>
                                          <p:spTgt spid="5738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78" grpId="0"/>
      <p:bldP spid="57379" grpId="0"/>
      <p:bldP spid="57386"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a:spLocks noGrp="1"/>
          </p:cNvSpPr>
          <p:nvPr>
            <p:ph idx="1"/>
          </p:nvPr>
        </p:nvSpPr>
        <p:spPr>
          <a:xfrm>
            <a:off x="611560" y="548680"/>
            <a:ext cx="7920880" cy="3490186"/>
          </a:xfrm>
          <a:prstGeom prst="rect">
            <a:avLst/>
          </a:prstGeom>
        </p:spPr>
        <p:txBody>
          <a:bodyPr wrap="square">
            <a:spAutoFit/>
          </a:bodyPr>
          <a:lstStyle/>
          <a:p>
            <a:pPr marL="68580" indent="0">
              <a:buNone/>
            </a:pPr>
            <a:r>
              <a:rPr lang="es-PE" sz="2400" b="1" dirty="0" smtClean="0"/>
              <a:t>Teoría </a:t>
            </a:r>
            <a:r>
              <a:rPr lang="es-PE" sz="2400" b="1" dirty="0"/>
              <a:t>Ondulatoria</a:t>
            </a:r>
            <a:r>
              <a:rPr lang="es-PE" sz="2400" b="1" dirty="0" smtClean="0"/>
              <a:t>:</a:t>
            </a:r>
          </a:p>
          <a:p>
            <a:pPr marL="68580" indent="0" algn="just">
              <a:buNone/>
            </a:pPr>
            <a:r>
              <a:rPr lang="es-PE" sz="2400" dirty="0"/>
              <a:t/>
            </a:r>
            <a:br>
              <a:rPr lang="es-PE" sz="2400" dirty="0"/>
            </a:br>
            <a:r>
              <a:rPr lang="es-PE" sz="2400" dirty="0"/>
              <a:t>Propuesta por Christian </a:t>
            </a:r>
            <a:r>
              <a:rPr lang="es-PE" sz="2400" dirty="0" err="1"/>
              <a:t>Huygens</a:t>
            </a:r>
            <a:r>
              <a:rPr lang="es-PE" sz="2400" dirty="0"/>
              <a:t> en el año 1678. Describió que la luz </a:t>
            </a:r>
            <a:r>
              <a:rPr lang="es-PE" sz="2400" b="1" dirty="0">
                <a:solidFill>
                  <a:srgbClr val="0070C0"/>
                </a:solidFill>
              </a:rPr>
              <a:t>presenta un movimiento ondulatorio.</a:t>
            </a:r>
            <a:r>
              <a:rPr lang="es-PE" sz="2400" dirty="0"/>
              <a:t> No fue muy aceptada y se necesitó más de un siglo para que fuera tomada en cuenta. Los ensayos del médico inglés Thomas Young sobre los fenómenos de interferencias luminosas y los del físico francés Auguste Jean </a:t>
            </a:r>
            <a:r>
              <a:rPr lang="es-PE" sz="2400" dirty="0" err="1"/>
              <a:t>Fresnel</a:t>
            </a:r>
            <a:r>
              <a:rPr lang="es-PE" sz="2400" dirty="0"/>
              <a:t> sobre la difracción fueron decisivos para que esta teoría fuera reconsiderada </a:t>
            </a:r>
          </a:p>
        </p:txBody>
      </p:sp>
    </p:spTree>
    <p:extLst>
      <p:ext uri="{BB962C8B-B14F-4D97-AF65-F5344CB8AC3E}">
        <p14:creationId xmlns:p14="http://schemas.microsoft.com/office/powerpoint/2010/main" xmlns="" val="16325737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b="74337"/>
          <a:stretch>
            <a:fillRect/>
          </a:stretch>
        </p:blipFill>
        <p:spPr bwMode="auto">
          <a:xfrm>
            <a:off x="467544" y="764704"/>
            <a:ext cx="7776864" cy="13681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27584" y="2348880"/>
            <a:ext cx="7704856" cy="38164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53352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11561" y="1226369"/>
            <a:ext cx="7920880" cy="2448272"/>
          </a:xfrm>
        </p:spPr>
        <p:txBody>
          <a:bodyPr>
            <a:normAutofit/>
          </a:bodyPr>
          <a:lstStyle/>
          <a:p>
            <a:pPr marL="68580" indent="0" algn="just">
              <a:buNone/>
            </a:pPr>
            <a:r>
              <a:rPr lang="es-PE" sz="2000" dirty="0" smtClean="0">
                <a:solidFill>
                  <a:schemeClr val="tx1"/>
                </a:solidFill>
              </a:rPr>
              <a:t>La comprensión de las estructuras electrónicas de los átomos será más fácil si se estudia primero la interacción de la radiación electromagnética con la materia. </a:t>
            </a:r>
          </a:p>
          <a:p>
            <a:pPr marL="68580" indent="0" algn="just">
              <a:buNone/>
            </a:pPr>
            <a:r>
              <a:rPr lang="es-PE" sz="2000" b="1" dirty="0" smtClean="0">
                <a:solidFill>
                  <a:srgbClr val="FF0000"/>
                </a:solidFill>
              </a:rPr>
              <a:t>La </a:t>
            </a:r>
            <a:r>
              <a:rPr lang="es-PE" sz="2000" b="1" dirty="0">
                <a:solidFill>
                  <a:srgbClr val="FF0000"/>
                </a:solidFill>
              </a:rPr>
              <a:t>radiación electromagnética </a:t>
            </a:r>
            <a:r>
              <a:rPr lang="es-PE" sz="2000" dirty="0">
                <a:solidFill>
                  <a:schemeClr val="tx1"/>
                </a:solidFill>
              </a:rPr>
              <a:t>es una forma de transmisión de energía en la que </a:t>
            </a:r>
            <a:r>
              <a:rPr lang="es-PE" sz="2000" dirty="0" smtClean="0">
                <a:solidFill>
                  <a:schemeClr val="tx1"/>
                </a:solidFill>
              </a:rPr>
              <a:t>los campos </a:t>
            </a:r>
            <a:r>
              <a:rPr lang="es-PE" sz="2000" dirty="0">
                <a:solidFill>
                  <a:schemeClr val="tx1"/>
                </a:solidFill>
              </a:rPr>
              <a:t>eléctricos y magnéticos se propagan por ondas a través del espacio vacío (el </a:t>
            </a:r>
            <a:r>
              <a:rPr lang="es-PE" sz="2000" dirty="0" smtClean="0">
                <a:solidFill>
                  <a:schemeClr val="tx1"/>
                </a:solidFill>
              </a:rPr>
              <a:t>vacío) o </a:t>
            </a:r>
            <a:r>
              <a:rPr lang="es-PE" sz="2000" dirty="0">
                <a:solidFill>
                  <a:schemeClr val="tx1"/>
                </a:solidFill>
              </a:rPr>
              <a:t>a través de un medio como el vidrio</a:t>
            </a:r>
            <a:r>
              <a:rPr lang="es-PE" sz="2000" dirty="0" smtClean="0">
                <a:solidFill>
                  <a:schemeClr val="tx1"/>
                </a:solidFill>
              </a:rPr>
              <a:t>.</a:t>
            </a:r>
          </a:p>
          <a:p>
            <a:pPr marL="68580" indent="0" algn="just">
              <a:buNone/>
            </a:pPr>
            <a:endParaRPr lang="es-PE" b="1" dirty="0">
              <a:solidFill>
                <a:schemeClr val="tx1"/>
              </a:solidFill>
            </a:endParaRPr>
          </a:p>
        </p:txBody>
      </p:sp>
      <p:pic>
        <p:nvPicPr>
          <p:cNvPr id="3077" name="Picture 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561" y="3933056"/>
            <a:ext cx="4392488" cy="2514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61140" y="4130228"/>
            <a:ext cx="3414976" cy="21202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1 Rectángulo"/>
          <p:cNvSpPr/>
          <p:nvPr/>
        </p:nvSpPr>
        <p:spPr>
          <a:xfrm>
            <a:off x="639768" y="682815"/>
            <a:ext cx="5084360" cy="461665"/>
          </a:xfrm>
          <a:prstGeom prst="rect">
            <a:avLst/>
          </a:prstGeom>
        </p:spPr>
        <p:txBody>
          <a:bodyPr wrap="square">
            <a:spAutoFit/>
          </a:bodyPr>
          <a:lstStyle/>
          <a:p>
            <a:pPr marL="68580" indent="0" algn="just">
              <a:buNone/>
            </a:pPr>
            <a:r>
              <a:rPr lang="es-PE" sz="2400" b="1" dirty="0">
                <a:solidFill>
                  <a:srgbClr val="7030A0"/>
                </a:solidFill>
              </a:rPr>
              <a:t>Radiación electromagnética</a:t>
            </a:r>
          </a:p>
        </p:txBody>
      </p:sp>
    </p:spTree>
    <p:extLst>
      <p:ext uri="{BB962C8B-B14F-4D97-AF65-F5344CB8AC3E}">
        <p14:creationId xmlns:p14="http://schemas.microsoft.com/office/powerpoint/2010/main" xmlns="" val="3358260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467544" y="764704"/>
            <a:ext cx="7848872" cy="1846659"/>
          </a:xfrm>
          <a:prstGeom prst="rect">
            <a:avLst/>
          </a:prstGeom>
        </p:spPr>
        <p:txBody>
          <a:bodyPr wrap="square">
            <a:spAutoFit/>
          </a:bodyPr>
          <a:lstStyle/>
          <a:p>
            <a:pPr marL="68580" indent="0" algn="just">
              <a:buNone/>
            </a:pPr>
            <a:r>
              <a:rPr lang="es-PE" sz="2400" b="1" dirty="0" smtClean="0">
                <a:solidFill>
                  <a:srgbClr val="FF0000"/>
                </a:solidFill>
              </a:rPr>
              <a:t>Una onda </a:t>
            </a:r>
            <a:r>
              <a:rPr lang="es-PE" b="1" dirty="0" smtClean="0">
                <a:solidFill>
                  <a:srgbClr val="0000FF"/>
                </a:solidFill>
              </a:rPr>
              <a:t>es una perturbación que transmite energía a través del espacio o un medio material</a:t>
            </a:r>
            <a:r>
              <a:rPr lang="es-PE" dirty="0" smtClean="0">
                <a:solidFill>
                  <a:schemeClr val="tx1"/>
                </a:solidFill>
              </a:rPr>
              <a:t>. </a:t>
            </a:r>
          </a:p>
          <a:p>
            <a:pPr marL="68580" indent="0" algn="just">
              <a:buNone/>
            </a:pPr>
            <a:r>
              <a:rPr lang="es-PE" dirty="0" smtClean="0">
                <a:solidFill>
                  <a:schemeClr val="tx1"/>
                </a:solidFill>
              </a:rPr>
              <a:t>Cualquiera que se haya sentado en un bote pequeño sobre una gran masa de agua ha experimentado un movimiento ondulatorio.</a:t>
            </a:r>
          </a:p>
          <a:p>
            <a:pPr marL="68580" indent="0" algn="just">
              <a:buNone/>
            </a:pPr>
            <a:r>
              <a:rPr lang="es-PE" dirty="0" smtClean="0">
                <a:solidFill>
                  <a:schemeClr val="tx1"/>
                </a:solidFill>
              </a:rPr>
              <a:t>La onda se mueve por la superficie del agua y la perturbación hace subir y bajar al bote. </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051720" y="2996952"/>
            <a:ext cx="4819650" cy="2571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457473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4596" y="1340768"/>
            <a:ext cx="7900565" cy="41764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Rectangle 4"/>
          <p:cNvSpPr>
            <a:spLocks noChangeArrowheads="1"/>
          </p:cNvSpPr>
          <p:nvPr/>
        </p:nvSpPr>
        <p:spPr bwMode="auto">
          <a:xfrm>
            <a:off x="619211" y="660033"/>
            <a:ext cx="739933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s-ES" sz="3200" b="1" dirty="0">
                <a:solidFill>
                  <a:srgbClr val="FF0000"/>
                </a:solidFill>
                <a:latin typeface="Arial" panose="020B0604020202020204" pitchFamily="34" charset="0"/>
                <a:cs typeface="Arial" panose="020B0604020202020204" pitchFamily="34" charset="0"/>
              </a:rPr>
              <a:t>¿Qué parámetros definen una onda?</a:t>
            </a:r>
          </a:p>
        </p:txBody>
      </p:sp>
    </p:spTree>
    <p:extLst>
      <p:ext uri="{BB962C8B-B14F-4D97-AF65-F5344CB8AC3E}">
        <p14:creationId xmlns:p14="http://schemas.microsoft.com/office/powerpoint/2010/main" xmlns="" val="23892242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45281" y="402065"/>
            <a:ext cx="7992888" cy="5238514"/>
          </a:xfrm>
        </p:spPr>
        <p:txBody>
          <a:bodyPr>
            <a:noAutofit/>
          </a:bodyPr>
          <a:lstStyle/>
          <a:p>
            <a:pPr marL="68580" indent="0">
              <a:buNone/>
            </a:pPr>
            <a:r>
              <a:rPr lang="es-PE" sz="2000" b="1" dirty="0">
                <a:solidFill>
                  <a:srgbClr val="FF0000"/>
                </a:solidFill>
              </a:rPr>
              <a:t>Longitud de onda y </a:t>
            </a:r>
            <a:r>
              <a:rPr lang="es-PE" sz="2000" b="1" dirty="0" smtClean="0">
                <a:solidFill>
                  <a:srgbClr val="FF0000"/>
                </a:solidFill>
              </a:rPr>
              <a:t>frecuencia</a:t>
            </a:r>
          </a:p>
          <a:p>
            <a:pPr marL="68580" indent="0" algn="just">
              <a:lnSpc>
                <a:spcPct val="170000"/>
              </a:lnSpc>
              <a:buNone/>
            </a:pPr>
            <a:r>
              <a:rPr lang="es-PE" sz="1800" dirty="0" smtClean="0"/>
              <a:t>La longitud de onda (símbolo λ, lambda) es la distancia de una cresta en una onda a la cresta en la siguiente onda. En algunos tipos de radiación, las crestas están muy separadas, mientras en otras están muy juntas. </a:t>
            </a:r>
          </a:p>
          <a:p>
            <a:pPr marL="68580" indent="0" algn="just">
              <a:lnSpc>
                <a:spcPct val="170000"/>
              </a:lnSpc>
              <a:buNone/>
            </a:pPr>
            <a:r>
              <a:rPr lang="es-PE" sz="1800" b="1" dirty="0" smtClean="0">
                <a:solidFill>
                  <a:srgbClr val="FF0000"/>
                </a:solidFill>
              </a:rPr>
              <a:t>La </a:t>
            </a:r>
            <a:r>
              <a:rPr lang="es-PE" sz="1800" b="1" dirty="0">
                <a:solidFill>
                  <a:srgbClr val="FF0000"/>
                </a:solidFill>
              </a:rPr>
              <a:t>frecuencia </a:t>
            </a:r>
            <a:r>
              <a:rPr lang="es-PE" sz="1800" dirty="0"/>
              <a:t>(</a:t>
            </a:r>
            <a:r>
              <a:rPr lang="es-PE" sz="1800" dirty="0" smtClean="0"/>
              <a:t>símbolo</a:t>
            </a:r>
            <a:r>
              <a:rPr lang="el-GR" sz="1800" dirty="0"/>
              <a:t> υ</a:t>
            </a:r>
            <a:r>
              <a:rPr lang="es-PE" sz="1800" dirty="0" smtClean="0"/>
              <a:t>, n</a:t>
            </a:r>
            <a:r>
              <a:rPr lang="el-GR" sz="1800" dirty="0" smtClean="0"/>
              <a:t>υ</a:t>
            </a:r>
            <a:r>
              <a:rPr lang="es-PE" sz="1800" dirty="0" smtClean="0"/>
              <a:t>)es </a:t>
            </a:r>
            <a:r>
              <a:rPr lang="es-PE" sz="1800" dirty="0"/>
              <a:t>el número de ondas que pasan por cierto punto en un segundo. La velocidad </a:t>
            </a:r>
            <a:r>
              <a:rPr lang="es-PE" sz="1800" dirty="0" smtClean="0"/>
              <a:t>de una </a:t>
            </a:r>
            <a:r>
              <a:rPr lang="es-PE" sz="1800" dirty="0"/>
              <a:t>onda es la distancia en metros que recorre en un segundo. La velocidad de </a:t>
            </a:r>
            <a:r>
              <a:rPr lang="es-PE" sz="1800" dirty="0" smtClean="0"/>
              <a:t>radiación está </a:t>
            </a:r>
            <a:r>
              <a:rPr lang="es-PE" sz="1800" dirty="0"/>
              <a:t>dada en metros por segundo (m/s o </a:t>
            </a:r>
            <a:r>
              <a:rPr lang="es-PE" sz="1800" dirty="0" smtClean="0"/>
              <a:t>ms</a:t>
            </a:r>
            <a:r>
              <a:rPr lang="es-PE" sz="1800" baseline="30000" dirty="0" smtClean="0"/>
              <a:t>-1</a:t>
            </a:r>
            <a:r>
              <a:rPr lang="es-PE" sz="1800" dirty="0"/>
              <a:t>). Toda la radiación </a:t>
            </a:r>
            <a:r>
              <a:rPr lang="es-PE" sz="1800" dirty="0" smtClean="0"/>
              <a:t>electromagnética viaja </a:t>
            </a:r>
            <a:r>
              <a:rPr lang="es-PE" sz="1800" dirty="0"/>
              <a:t>con la rapidez de la luz (c) en el vacío, que es de </a:t>
            </a:r>
            <a:r>
              <a:rPr lang="es-PE" sz="1800" dirty="0" smtClean="0"/>
              <a:t>3.00 10</a:t>
            </a:r>
            <a:r>
              <a:rPr lang="es-PE" sz="1800" baseline="30000" dirty="0" smtClean="0"/>
              <a:t>8</a:t>
            </a:r>
            <a:r>
              <a:rPr lang="es-PE" sz="1800" dirty="0" smtClean="0"/>
              <a:t> </a:t>
            </a:r>
            <a:r>
              <a:rPr lang="es-PE" sz="1800" dirty="0"/>
              <a:t>m/s.</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788023" y="4437112"/>
            <a:ext cx="3911339" cy="20162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3 CuadroTexto"/>
          <p:cNvSpPr txBox="1"/>
          <p:nvPr/>
        </p:nvSpPr>
        <p:spPr>
          <a:xfrm>
            <a:off x="539552" y="5373216"/>
            <a:ext cx="4982454" cy="369332"/>
          </a:xfrm>
          <a:prstGeom prst="rect">
            <a:avLst/>
          </a:prstGeom>
          <a:noFill/>
        </p:spPr>
        <p:txBody>
          <a:bodyPr wrap="none" rtlCol="0">
            <a:spAutoFit/>
          </a:bodyPr>
          <a:lstStyle/>
          <a:p>
            <a:r>
              <a:rPr lang="es-PE" b="1" dirty="0" smtClean="0"/>
              <a:t>Frecuencia= numero de ciclos /tiempo (t)</a:t>
            </a:r>
            <a:endParaRPr lang="es-PE" b="1" dirty="0"/>
          </a:p>
        </p:txBody>
      </p:sp>
    </p:spTree>
    <p:extLst>
      <p:ext uri="{BB962C8B-B14F-4D97-AF65-F5344CB8AC3E}">
        <p14:creationId xmlns:p14="http://schemas.microsoft.com/office/powerpoint/2010/main" xmlns="" val="16124289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1"/>
          <p:cNvPicPr>
            <a:picLocks noChangeAspect="1" noChangeArrowheads="1"/>
          </p:cNvPicPr>
          <p:nvPr/>
        </p:nvPicPr>
        <p:blipFill>
          <a:blip r:embed="rId2" cstate="print"/>
          <a:srcRect/>
          <a:stretch>
            <a:fillRect/>
          </a:stretch>
        </p:blipFill>
        <p:spPr bwMode="auto">
          <a:xfrm>
            <a:off x="966788" y="728663"/>
            <a:ext cx="7210425" cy="5400675"/>
          </a:xfrm>
          <a:prstGeom prst="rect">
            <a:avLst/>
          </a:prstGeom>
          <a:noFill/>
          <a:ln w="9525">
            <a:noFill/>
            <a:miter lim="800000"/>
            <a:headEnd/>
            <a:tailEnd/>
          </a:ln>
        </p:spPr>
      </p:pic>
    </p:spTree>
    <p:extLst>
      <p:ext uri="{BB962C8B-B14F-4D97-AF65-F5344CB8AC3E}">
        <p14:creationId xmlns:p14="http://schemas.microsoft.com/office/powerpoint/2010/main" xmlns="" val="20168817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421" r="4988"/>
          <a:stretch/>
        </p:blipFill>
        <p:spPr bwMode="auto">
          <a:xfrm>
            <a:off x="624947" y="476672"/>
            <a:ext cx="7848871" cy="53285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259905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23528" y="332656"/>
            <a:ext cx="8064896" cy="936104"/>
          </a:xfrm>
        </p:spPr>
        <p:txBody>
          <a:bodyPr>
            <a:noAutofit/>
          </a:bodyPr>
          <a:lstStyle/>
          <a:p>
            <a:pPr marL="68580" indent="0">
              <a:buNone/>
            </a:pPr>
            <a:r>
              <a:rPr lang="es-PE" sz="2800" b="1" dirty="0" smtClean="0">
                <a:solidFill>
                  <a:srgbClr val="FF0000"/>
                </a:solidFill>
              </a:rPr>
              <a:t>Espectro electromagnético</a:t>
            </a:r>
          </a:p>
          <a:p>
            <a:pPr marL="68580" indent="0">
              <a:buNone/>
            </a:pPr>
            <a:endParaRPr lang="es-PE" sz="800" b="1" dirty="0" smtClean="0">
              <a:solidFill>
                <a:srgbClr val="FF0000"/>
              </a:solidFill>
            </a:endParaRPr>
          </a:p>
          <a:p>
            <a:pPr marL="68580" indent="0">
              <a:buNone/>
            </a:pPr>
            <a:r>
              <a:rPr lang="es-PE" sz="1800" dirty="0"/>
              <a:t>Las </a:t>
            </a:r>
            <a:r>
              <a:rPr lang="es-PE" sz="1800" dirty="0">
                <a:solidFill>
                  <a:srgbClr val="0000FF"/>
                </a:solidFill>
              </a:rPr>
              <a:t>ondas electromagnéticas se diferencian en su frecuencia y su longitud de onda</a:t>
            </a:r>
            <a:r>
              <a:rPr lang="es-PE" sz="1800" dirty="0"/>
              <a:t>. El conjunto de todas las ondas constituye </a:t>
            </a:r>
            <a:r>
              <a:rPr lang="es-PE" sz="1800" b="1" dirty="0"/>
              <a:t>el espectro electromagnético.</a:t>
            </a:r>
          </a:p>
        </p:txBody>
      </p:sp>
      <p:pic>
        <p:nvPicPr>
          <p:cNvPr id="4" name="Picture 3"/>
          <p:cNvPicPr>
            <a:picLocks noGrp="1"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1628800"/>
            <a:ext cx="8136904" cy="266429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 name="Picture 2"/>
          <p:cNvPicPr/>
          <p:nvPr/>
        </p:nvPicPr>
        <p:blipFill>
          <a:blip r:embed="rId3" cstate="print"/>
          <a:stretch>
            <a:fillRect/>
          </a:stretch>
        </p:blipFill>
        <p:spPr>
          <a:xfrm>
            <a:off x="755576" y="4509120"/>
            <a:ext cx="7776864" cy="1961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28757843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p:txBody>
          <a:bodyPr/>
          <a:lstStyle/>
          <a:p>
            <a:pPr eaLnBrk="1" hangingPunct="1"/>
            <a:endParaRPr lang="es-ES" dirty="0" smtClean="0"/>
          </a:p>
        </p:txBody>
      </p:sp>
      <p:grpSp>
        <p:nvGrpSpPr>
          <p:cNvPr id="2" name="Group 4"/>
          <p:cNvGrpSpPr>
            <a:grpSpLocks/>
          </p:cNvGrpSpPr>
          <p:nvPr/>
        </p:nvGrpSpPr>
        <p:grpSpPr bwMode="auto">
          <a:xfrm>
            <a:off x="1116013" y="5013325"/>
            <a:ext cx="7194550" cy="1279525"/>
            <a:chOff x="768" y="3207"/>
            <a:chExt cx="4532" cy="806"/>
          </a:xfrm>
        </p:grpSpPr>
        <p:grpSp>
          <p:nvGrpSpPr>
            <p:cNvPr id="15385" name="Group 5"/>
            <p:cNvGrpSpPr>
              <a:grpSpLocks/>
            </p:cNvGrpSpPr>
            <p:nvPr/>
          </p:nvGrpSpPr>
          <p:grpSpPr bwMode="auto">
            <a:xfrm>
              <a:off x="768" y="3207"/>
              <a:ext cx="4532" cy="498"/>
              <a:chOff x="768" y="3207"/>
              <a:chExt cx="4532" cy="498"/>
            </a:xfrm>
          </p:grpSpPr>
          <p:pic>
            <p:nvPicPr>
              <p:cNvPr id="15390" name="Picture 6" descr="BD08911_"/>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648" y="3275"/>
                <a:ext cx="384" cy="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91" name="Picture 7" descr="televisio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464" y="3240"/>
                <a:ext cx="432" cy="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92" name="Picture 8" descr="k14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992" y="3299"/>
                <a:ext cx="308" cy="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93" name="Picture 9" descr="2971-150x500"/>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4032" y="3240"/>
                <a:ext cx="358" cy="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94" name="Picture 10" descr="SO01038_"/>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016" y="3264"/>
                <a:ext cx="381" cy="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95" name="Picture 11" descr="termometro"/>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168" y="3288"/>
                <a:ext cx="282"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96" name="Picture 12" descr="ojo"/>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544" y="3310"/>
                <a:ext cx="336" cy="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97" name="Picture 13" descr="esqueleto"/>
              <p:cNvPicPr>
                <a:picLocks noChangeAspect="1" noChangeArrowheads="1"/>
              </p:cNvPicPr>
              <p:nvPr/>
            </p:nvPicPr>
            <p:blipFill>
              <a:blip r:embed="rId9" cstate="print">
                <a:clrChange>
                  <a:clrFrom>
                    <a:srgbClr val="FAFAFA"/>
                  </a:clrFrom>
                  <a:clrTo>
                    <a:srgbClr val="FAFAFA">
                      <a:alpha val="0"/>
                    </a:srgbClr>
                  </a:clrTo>
                </a:clrChange>
                <a:extLst>
                  <a:ext uri="{28A0092B-C50C-407E-A947-70E740481C1C}">
                    <a14:useLocalDpi xmlns:a14="http://schemas.microsoft.com/office/drawing/2010/main" xmlns="" val="0"/>
                  </a:ext>
                </a:extLst>
              </a:blip>
              <a:srcRect/>
              <a:stretch>
                <a:fillRect/>
              </a:stretch>
            </p:blipFill>
            <p:spPr bwMode="auto">
              <a:xfrm>
                <a:off x="1440" y="3207"/>
                <a:ext cx="389" cy="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98" name="Picture 14" descr="AMS_Explosion"/>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768" y="3211"/>
                <a:ext cx="482" cy="4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5386" name="Text Box 15"/>
            <p:cNvSpPr txBox="1">
              <a:spLocks noChangeArrowheads="1"/>
            </p:cNvSpPr>
            <p:nvPr/>
          </p:nvSpPr>
          <p:spPr bwMode="auto">
            <a:xfrm>
              <a:off x="1224" y="3840"/>
              <a:ext cx="552"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ctr" eaLnBrk="1" hangingPunct="1"/>
              <a:r>
                <a:rPr lang="es-ES_tradnl" sz="1200">
                  <a:solidFill>
                    <a:srgbClr val="FFFFFF"/>
                  </a:solidFill>
                </a:rPr>
                <a:t>Ionizantes</a:t>
              </a:r>
              <a:endParaRPr lang="es-ES" sz="1200">
                <a:solidFill>
                  <a:srgbClr val="FFFFFF"/>
                </a:solidFill>
              </a:endParaRPr>
            </a:p>
          </p:txBody>
        </p:sp>
        <p:sp>
          <p:nvSpPr>
            <p:cNvPr id="15387" name="AutoShape 16"/>
            <p:cNvSpPr>
              <a:spLocks/>
            </p:cNvSpPr>
            <p:nvPr/>
          </p:nvSpPr>
          <p:spPr bwMode="auto">
            <a:xfrm rot="-5400000">
              <a:off x="1464" y="3048"/>
              <a:ext cx="96" cy="1488"/>
            </a:xfrm>
            <a:prstGeom prst="leftBrace">
              <a:avLst>
                <a:gd name="adj1" fmla="val 129167"/>
                <a:gd name="adj2" fmla="val 50000"/>
              </a:avLst>
            </a:prstGeom>
            <a:noFill/>
            <a:ln w="9525">
              <a:solidFill>
                <a:srgbClr val="FFFF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l"/>
              <a:endParaRPr lang="es-ES" sz="2400" b="1">
                <a:solidFill>
                  <a:srgbClr val="000000"/>
                </a:solidFill>
                <a:latin typeface="Verdana" pitchFamily="34" charset="0"/>
              </a:endParaRPr>
            </a:p>
          </p:txBody>
        </p:sp>
        <p:sp>
          <p:nvSpPr>
            <p:cNvPr id="15388" name="AutoShape 17"/>
            <p:cNvSpPr>
              <a:spLocks/>
            </p:cNvSpPr>
            <p:nvPr/>
          </p:nvSpPr>
          <p:spPr bwMode="auto">
            <a:xfrm rot="-5400000">
              <a:off x="3816" y="2328"/>
              <a:ext cx="48" cy="2880"/>
            </a:xfrm>
            <a:prstGeom prst="leftBrace">
              <a:avLst>
                <a:gd name="adj1" fmla="val 500000"/>
                <a:gd name="adj2" fmla="val 50796"/>
              </a:avLst>
            </a:prstGeom>
            <a:noFill/>
            <a:ln w="9525">
              <a:solidFill>
                <a:srgbClr val="FFFF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l"/>
              <a:endParaRPr lang="es-ES" sz="2400" b="1">
                <a:solidFill>
                  <a:srgbClr val="000000"/>
                </a:solidFill>
                <a:latin typeface="Verdana" pitchFamily="34" charset="0"/>
              </a:endParaRPr>
            </a:p>
          </p:txBody>
        </p:sp>
        <p:sp>
          <p:nvSpPr>
            <p:cNvPr id="15389" name="Text Box 18"/>
            <p:cNvSpPr txBox="1">
              <a:spLocks noChangeArrowheads="1"/>
            </p:cNvSpPr>
            <p:nvPr/>
          </p:nvSpPr>
          <p:spPr bwMode="auto">
            <a:xfrm>
              <a:off x="3528" y="3840"/>
              <a:ext cx="695"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ctr" eaLnBrk="1" hangingPunct="1"/>
              <a:r>
                <a:rPr lang="es-ES_tradnl" sz="1200" dirty="0">
                  <a:solidFill>
                    <a:srgbClr val="FFFFFF"/>
                  </a:solidFill>
                </a:rPr>
                <a:t>No ionizantes</a:t>
              </a:r>
              <a:endParaRPr lang="es-ES" sz="1200" dirty="0">
                <a:solidFill>
                  <a:srgbClr val="FFFFFF"/>
                </a:solidFill>
              </a:endParaRPr>
            </a:p>
          </p:txBody>
        </p:sp>
      </p:grpSp>
      <p:grpSp>
        <p:nvGrpSpPr>
          <p:cNvPr id="15365" name="Group 19"/>
          <p:cNvGrpSpPr>
            <a:grpSpLocks/>
          </p:cNvGrpSpPr>
          <p:nvPr/>
        </p:nvGrpSpPr>
        <p:grpSpPr bwMode="auto">
          <a:xfrm>
            <a:off x="179388" y="1412875"/>
            <a:ext cx="8686800" cy="2133600"/>
            <a:chOff x="144" y="816"/>
            <a:chExt cx="5472" cy="1344"/>
          </a:xfrm>
        </p:grpSpPr>
        <p:sp>
          <p:nvSpPr>
            <p:cNvPr id="15374" name="Rectangle 20"/>
            <p:cNvSpPr>
              <a:spLocks noChangeArrowheads="1"/>
            </p:cNvSpPr>
            <p:nvPr/>
          </p:nvSpPr>
          <p:spPr bwMode="auto">
            <a:xfrm>
              <a:off x="144" y="816"/>
              <a:ext cx="5472" cy="1344"/>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l"/>
              <a:endParaRPr lang="es-ES" sz="2400" b="1">
                <a:solidFill>
                  <a:srgbClr val="000000"/>
                </a:solidFill>
                <a:latin typeface="Verdana" pitchFamily="34" charset="0"/>
              </a:endParaRPr>
            </a:p>
          </p:txBody>
        </p:sp>
        <p:grpSp>
          <p:nvGrpSpPr>
            <p:cNvPr id="15375" name="Group 21"/>
            <p:cNvGrpSpPr>
              <a:grpSpLocks/>
            </p:cNvGrpSpPr>
            <p:nvPr/>
          </p:nvGrpSpPr>
          <p:grpSpPr bwMode="auto">
            <a:xfrm>
              <a:off x="720" y="912"/>
              <a:ext cx="4848" cy="720"/>
              <a:chOff x="192" y="1200"/>
              <a:chExt cx="5280" cy="720"/>
            </a:xfrm>
          </p:grpSpPr>
          <p:pic>
            <p:nvPicPr>
              <p:cNvPr id="15382" name="Picture 22" descr="emspec"/>
              <p:cNvPicPr>
                <a:picLocks noChangeAspect="1" noChangeArrowheads="1"/>
              </p:cNvPicPr>
              <p:nvPr/>
            </p:nvPicPr>
            <p:blipFill>
              <a:blip r:embed="rId11" cstate="print">
                <a:extLst>
                  <a:ext uri="{28A0092B-C50C-407E-A947-70E740481C1C}">
                    <a14:useLocalDpi xmlns:a14="http://schemas.microsoft.com/office/drawing/2010/main" xmlns="" val="0"/>
                  </a:ext>
                </a:extLst>
              </a:blip>
              <a:srcRect l="12090" t="11613" r="1488" b="47731"/>
              <a:stretch>
                <a:fillRect/>
              </a:stretch>
            </p:blipFill>
            <p:spPr bwMode="auto">
              <a:xfrm>
                <a:off x="192" y="1200"/>
                <a:ext cx="5280" cy="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83" name="Rectangle 23"/>
              <p:cNvSpPr>
                <a:spLocks noChangeArrowheads="1"/>
              </p:cNvSpPr>
              <p:nvPr/>
            </p:nvSpPr>
            <p:spPr bwMode="auto">
              <a:xfrm>
                <a:off x="4560" y="1728"/>
                <a:ext cx="480" cy="96"/>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l"/>
                <a:endParaRPr lang="es-ES" sz="2400" b="1">
                  <a:solidFill>
                    <a:srgbClr val="000000"/>
                  </a:solidFill>
                  <a:latin typeface="Verdana" pitchFamily="34" charset="0"/>
                </a:endParaRPr>
              </a:p>
            </p:txBody>
          </p:sp>
          <p:sp>
            <p:nvSpPr>
              <p:cNvPr id="15384" name="Rectangle 24"/>
              <p:cNvSpPr>
                <a:spLocks noChangeArrowheads="1"/>
              </p:cNvSpPr>
              <p:nvPr/>
            </p:nvSpPr>
            <p:spPr bwMode="auto">
              <a:xfrm>
                <a:off x="192" y="1824"/>
                <a:ext cx="5280" cy="96"/>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l"/>
                <a:endParaRPr lang="es-ES" sz="2400" b="1">
                  <a:solidFill>
                    <a:srgbClr val="000000"/>
                  </a:solidFill>
                  <a:latin typeface="Verdana" pitchFamily="34" charset="0"/>
                </a:endParaRPr>
              </a:p>
            </p:txBody>
          </p:sp>
        </p:grpSp>
        <p:grpSp>
          <p:nvGrpSpPr>
            <p:cNvPr id="15376" name="Group 25"/>
            <p:cNvGrpSpPr>
              <a:grpSpLocks/>
            </p:cNvGrpSpPr>
            <p:nvPr/>
          </p:nvGrpSpPr>
          <p:grpSpPr bwMode="auto">
            <a:xfrm>
              <a:off x="239" y="1592"/>
              <a:ext cx="5295" cy="250"/>
              <a:chOff x="143" y="2129"/>
              <a:chExt cx="5295" cy="250"/>
            </a:xfrm>
          </p:grpSpPr>
          <p:sp>
            <p:nvSpPr>
              <p:cNvPr id="15380" name="Text Box 26"/>
              <p:cNvSpPr txBox="1">
                <a:spLocks noChangeArrowheads="1"/>
              </p:cNvSpPr>
              <p:nvPr/>
            </p:nvSpPr>
            <p:spPr bwMode="auto">
              <a:xfrm>
                <a:off x="143" y="2129"/>
                <a:ext cx="605" cy="25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ctr" eaLnBrk="1" hangingPunct="1"/>
                <a:r>
                  <a:rPr lang="es-ES_tradnl" sz="1000" b="1">
                    <a:solidFill>
                      <a:srgbClr val="FFFFFF"/>
                    </a:solidFill>
                    <a:latin typeface="Futura Lt BT" pitchFamily="34" charset="0"/>
                  </a:rPr>
                  <a:t>LONGITUD</a:t>
                </a:r>
              </a:p>
              <a:p>
                <a:pPr algn="ctr" eaLnBrk="1" hangingPunct="1"/>
                <a:r>
                  <a:rPr lang="es-ES_tradnl" sz="1000" b="1">
                    <a:solidFill>
                      <a:srgbClr val="FFFFFF"/>
                    </a:solidFill>
                    <a:latin typeface="Futura Lt BT" pitchFamily="34" charset="0"/>
                  </a:rPr>
                  <a:t>DE ONDA </a:t>
                </a:r>
                <a:r>
                  <a:rPr lang="es-ES_tradnl" sz="1000" b="1">
                    <a:solidFill>
                      <a:srgbClr val="FFFFFF"/>
                    </a:solidFill>
                    <a:latin typeface="Symbol" pitchFamily="18" charset="2"/>
                  </a:rPr>
                  <a:t>(l)</a:t>
                </a:r>
                <a:endParaRPr lang="es-ES" sz="1000" b="1">
                  <a:solidFill>
                    <a:srgbClr val="FFFFFF"/>
                  </a:solidFill>
                  <a:latin typeface="Symbol" pitchFamily="18" charset="2"/>
                </a:endParaRPr>
              </a:p>
            </p:txBody>
          </p:sp>
          <p:sp>
            <p:nvSpPr>
              <p:cNvPr id="15381" name="Text Box 27"/>
              <p:cNvSpPr txBox="1">
                <a:spLocks noChangeArrowheads="1"/>
              </p:cNvSpPr>
              <p:nvPr/>
            </p:nvSpPr>
            <p:spPr bwMode="auto">
              <a:xfrm>
                <a:off x="816" y="2167"/>
                <a:ext cx="4622" cy="192"/>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l" eaLnBrk="1" hangingPunct="1"/>
                <a:r>
                  <a:rPr lang="es-ES_tradnl" sz="1400" b="1" dirty="0">
                    <a:solidFill>
                      <a:srgbClr val="FFFFFF"/>
                    </a:solidFill>
                    <a:latin typeface="Futura Lt BT" pitchFamily="34" charset="0"/>
                  </a:rPr>
                  <a:t> 10 </a:t>
                </a:r>
                <a:r>
                  <a:rPr lang="es-ES_tradnl" sz="1400" b="1" baseline="40000" dirty="0">
                    <a:solidFill>
                      <a:srgbClr val="FFFFFF"/>
                    </a:solidFill>
                    <a:latin typeface="Symbol" pitchFamily="18" charset="2"/>
                  </a:rPr>
                  <a:t>-</a:t>
                </a:r>
                <a:r>
                  <a:rPr lang="es-ES_tradnl" sz="1400" b="1" baseline="40000" dirty="0">
                    <a:solidFill>
                      <a:srgbClr val="FFFFFF"/>
                    </a:solidFill>
                    <a:latin typeface="Futura Lt BT" pitchFamily="34" charset="0"/>
                  </a:rPr>
                  <a:t>13</a:t>
                </a:r>
                <a:r>
                  <a:rPr lang="es-ES_tradnl" sz="1400" b="1" dirty="0">
                    <a:solidFill>
                      <a:srgbClr val="FFFFFF"/>
                    </a:solidFill>
                    <a:latin typeface="Futura Lt BT" pitchFamily="34" charset="0"/>
                  </a:rPr>
                  <a:t>     10 </a:t>
                </a:r>
                <a:r>
                  <a:rPr lang="es-ES_tradnl" sz="1400" b="1" baseline="40000" dirty="0">
                    <a:solidFill>
                      <a:srgbClr val="FFFFFF"/>
                    </a:solidFill>
                    <a:latin typeface="Symbol" pitchFamily="18" charset="2"/>
                  </a:rPr>
                  <a:t>-</a:t>
                </a:r>
                <a:r>
                  <a:rPr lang="es-ES_tradnl" sz="1400" b="1" baseline="40000" dirty="0">
                    <a:solidFill>
                      <a:srgbClr val="FFFFFF"/>
                    </a:solidFill>
                    <a:latin typeface="Futura Lt BT" pitchFamily="34" charset="0"/>
                  </a:rPr>
                  <a:t>11</a:t>
                </a:r>
                <a:r>
                  <a:rPr lang="es-ES_tradnl" sz="1400" b="1" dirty="0">
                    <a:solidFill>
                      <a:srgbClr val="FFFFFF"/>
                    </a:solidFill>
                    <a:latin typeface="Futura Lt BT" pitchFamily="34" charset="0"/>
                  </a:rPr>
                  <a:t>     10 </a:t>
                </a:r>
                <a:r>
                  <a:rPr lang="es-ES_tradnl" sz="1400" b="1" baseline="40000" dirty="0">
                    <a:solidFill>
                      <a:srgbClr val="FFFFFF"/>
                    </a:solidFill>
                    <a:latin typeface="Symbol" pitchFamily="18" charset="2"/>
                  </a:rPr>
                  <a:t>-</a:t>
                </a:r>
                <a:r>
                  <a:rPr lang="es-ES_tradnl" sz="1400" b="1" baseline="40000" dirty="0">
                    <a:solidFill>
                      <a:srgbClr val="FFFFFF"/>
                    </a:solidFill>
                    <a:latin typeface="Futura Lt BT" pitchFamily="34" charset="0"/>
                  </a:rPr>
                  <a:t>9</a:t>
                </a:r>
                <a:r>
                  <a:rPr lang="es-ES_tradnl" sz="1400" b="1" dirty="0">
                    <a:solidFill>
                      <a:srgbClr val="FFFFFF"/>
                    </a:solidFill>
                    <a:latin typeface="Futura Lt BT" pitchFamily="34" charset="0"/>
                  </a:rPr>
                  <a:t>     10 </a:t>
                </a:r>
                <a:r>
                  <a:rPr lang="es-ES_tradnl" sz="1400" b="1" baseline="40000" dirty="0">
                    <a:solidFill>
                      <a:srgbClr val="FFFFFF"/>
                    </a:solidFill>
                    <a:latin typeface="Symbol" pitchFamily="18" charset="2"/>
                  </a:rPr>
                  <a:t>-</a:t>
                </a:r>
                <a:r>
                  <a:rPr lang="es-ES_tradnl" sz="1400" b="1" baseline="40000" dirty="0">
                    <a:solidFill>
                      <a:srgbClr val="FFFFFF"/>
                    </a:solidFill>
                    <a:latin typeface="Futura Lt BT" pitchFamily="34" charset="0"/>
                  </a:rPr>
                  <a:t>7</a:t>
                </a:r>
                <a:r>
                  <a:rPr lang="es-ES_tradnl" sz="1400" b="1" baseline="30000" dirty="0">
                    <a:solidFill>
                      <a:srgbClr val="FFFFFF"/>
                    </a:solidFill>
                    <a:latin typeface="Futura Lt BT" pitchFamily="34" charset="0"/>
                  </a:rPr>
                  <a:t>     </a:t>
                </a:r>
                <a:r>
                  <a:rPr lang="es-ES_tradnl" sz="1400" b="1" dirty="0">
                    <a:solidFill>
                      <a:srgbClr val="FFFFFF"/>
                    </a:solidFill>
                    <a:latin typeface="Futura Lt BT" pitchFamily="34" charset="0"/>
                  </a:rPr>
                  <a:t> 10 </a:t>
                </a:r>
                <a:r>
                  <a:rPr lang="es-ES_tradnl" sz="1400" b="1" baseline="40000" dirty="0">
                    <a:solidFill>
                      <a:srgbClr val="FFFFFF"/>
                    </a:solidFill>
                    <a:latin typeface="Symbol" pitchFamily="18" charset="2"/>
                  </a:rPr>
                  <a:t>-</a:t>
                </a:r>
                <a:r>
                  <a:rPr lang="es-ES_tradnl" sz="1400" b="1" baseline="40000" dirty="0">
                    <a:solidFill>
                      <a:srgbClr val="FFFFFF"/>
                    </a:solidFill>
                    <a:latin typeface="Futura Lt BT" pitchFamily="34" charset="0"/>
                  </a:rPr>
                  <a:t>5</a:t>
                </a:r>
                <a:r>
                  <a:rPr lang="es-ES_tradnl" sz="1400" b="1" dirty="0">
                    <a:solidFill>
                      <a:srgbClr val="FFFFFF"/>
                    </a:solidFill>
                    <a:latin typeface="Futura Lt BT" pitchFamily="34" charset="0"/>
                  </a:rPr>
                  <a:t>    10 </a:t>
                </a:r>
                <a:r>
                  <a:rPr lang="es-ES_tradnl" sz="1400" b="1" baseline="40000" dirty="0">
                    <a:solidFill>
                      <a:srgbClr val="FFFFFF"/>
                    </a:solidFill>
                    <a:latin typeface="Symbol" pitchFamily="18" charset="2"/>
                  </a:rPr>
                  <a:t>-</a:t>
                </a:r>
                <a:r>
                  <a:rPr lang="es-ES_tradnl" sz="1400" b="1" baseline="40000" dirty="0">
                    <a:solidFill>
                      <a:srgbClr val="FFFFFF"/>
                    </a:solidFill>
                    <a:latin typeface="Futura Lt BT" pitchFamily="34" charset="0"/>
                  </a:rPr>
                  <a:t>3</a:t>
                </a:r>
                <a:r>
                  <a:rPr lang="es-ES_tradnl" sz="1400" b="1" baseline="30000" dirty="0">
                    <a:solidFill>
                      <a:srgbClr val="FFFFFF"/>
                    </a:solidFill>
                    <a:latin typeface="Futura Lt BT" pitchFamily="34" charset="0"/>
                  </a:rPr>
                  <a:t>     </a:t>
                </a:r>
                <a:r>
                  <a:rPr lang="es-ES_tradnl" sz="1400" b="1" dirty="0">
                    <a:solidFill>
                      <a:srgbClr val="FFFFFF"/>
                    </a:solidFill>
                    <a:latin typeface="Futura Lt BT" pitchFamily="34" charset="0"/>
                  </a:rPr>
                  <a:t>10 </a:t>
                </a:r>
                <a:r>
                  <a:rPr lang="es-ES_tradnl" sz="1400" b="1" baseline="40000" dirty="0">
                    <a:solidFill>
                      <a:srgbClr val="FFFFFF"/>
                    </a:solidFill>
                    <a:latin typeface="Symbol" pitchFamily="18" charset="2"/>
                  </a:rPr>
                  <a:t>-</a:t>
                </a:r>
                <a:r>
                  <a:rPr lang="es-ES_tradnl" sz="1400" b="1" baseline="40000" dirty="0">
                    <a:solidFill>
                      <a:srgbClr val="FFFFFF"/>
                    </a:solidFill>
                    <a:latin typeface="Futura Lt BT" pitchFamily="34" charset="0"/>
                  </a:rPr>
                  <a:t>2</a:t>
                </a:r>
                <a:r>
                  <a:rPr lang="es-ES_tradnl" sz="1400" b="1" dirty="0">
                    <a:solidFill>
                      <a:srgbClr val="FFFFFF"/>
                    </a:solidFill>
                    <a:latin typeface="Futura Lt BT" pitchFamily="34" charset="0"/>
                  </a:rPr>
                  <a:t>   10 </a:t>
                </a:r>
                <a:r>
                  <a:rPr lang="es-ES_tradnl" sz="1400" b="1" baseline="40000" dirty="0">
                    <a:solidFill>
                      <a:srgbClr val="FFFFFF"/>
                    </a:solidFill>
                    <a:latin typeface="Symbol" pitchFamily="18" charset="2"/>
                  </a:rPr>
                  <a:t>-</a:t>
                </a:r>
                <a:r>
                  <a:rPr lang="es-ES_tradnl" sz="1400" b="1" baseline="40000" dirty="0">
                    <a:solidFill>
                      <a:srgbClr val="FFFFFF"/>
                    </a:solidFill>
                    <a:latin typeface="Futura Lt BT" pitchFamily="34" charset="0"/>
                  </a:rPr>
                  <a:t>1</a:t>
                </a:r>
                <a:r>
                  <a:rPr lang="es-ES_tradnl" sz="1400" b="1" baseline="30000" dirty="0">
                    <a:solidFill>
                      <a:srgbClr val="FFFFFF"/>
                    </a:solidFill>
                    <a:latin typeface="Futura Lt BT" pitchFamily="34" charset="0"/>
                  </a:rPr>
                  <a:t>  </a:t>
                </a:r>
                <a:r>
                  <a:rPr lang="es-ES_tradnl" sz="1400" b="1" dirty="0">
                    <a:solidFill>
                      <a:srgbClr val="FFFFFF"/>
                    </a:solidFill>
                    <a:latin typeface="Futura Lt BT" pitchFamily="34" charset="0"/>
                  </a:rPr>
                  <a:t> 10 </a:t>
                </a:r>
                <a:r>
                  <a:rPr lang="es-ES_tradnl" sz="1400" b="1" baseline="40000" dirty="0">
                    <a:solidFill>
                      <a:srgbClr val="FFFFFF"/>
                    </a:solidFill>
                    <a:latin typeface="Futura Lt BT" pitchFamily="34" charset="0"/>
                  </a:rPr>
                  <a:t>0</a:t>
                </a:r>
                <a:r>
                  <a:rPr lang="es-ES_tradnl" sz="1400" b="1" dirty="0">
                    <a:solidFill>
                      <a:srgbClr val="FFFFFF"/>
                    </a:solidFill>
                    <a:latin typeface="Futura Lt BT" pitchFamily="34" charset="0"/>
                  </a:rPr>
                  <a:t>     10 </a:t>
                </a:r>
                <a:r>
                  <a:rPr lang="es-ES_tradnl" sz="1400" b="1" baseline="40000" dirty="0">
                    <a:solidFill>
                      <a:srgbClr val="FFFFFF"/>
                    </a:solidFill>
                    <a:latin typeface="Futura Lt BT" pitchFamily="34" charset="0"/>
                  </a:rPr>
                  <a:t>2</a:t>
                </a:r>
                <a:r>
                  <a:rPr lang="es-ES_tradnl" sz="1400" b="1" baseline="30000" dirty="0">
                    <a:solidFill>
                      <a:srgbClr val="FFFFFF"/>
                    </a:solidFill>
                    <a:latin typeface="Futura Lt BT" pitchFamily="34" charset="0"/>
                  </a:rPr>
                  <a:t>      </a:t>
                </a:r>
                <a:r>
                  <a:rPr lang="es-ES_tradnl" sz="1400" b="1" dirty="0">
                    <a:solidFill>
                      <a:srgbClr val="FFFFFF"/>
                    </a:solidFill>
                    <a:latin typeface="Futura Lt BT" pitchFamily="34" charset="0"/>
                  </a:rPr>
                  <a:t>10 </a:t>
                </a:r>
                <a:r>
                  <a:rPr lang="es-ES_tradnl" sz="1400" b="1" baseline="40000" dirty="0">
                    <a:solidFill>
                      <a:srgbClr val="FFFFFF"/>
                    </a:solidFill>
                    <a:latin typeface="Futura Lt BT" pitchFamily="34" charset="0"/>
                  </a:rPr>
                  <a:t>3</a:t>
                </a:r>
                <a:r>
                  <a:rPr lang="es-ES_tradnl" sz="1400" b="1" dirty="0">
                    <a:solidFill>
                      <a:srgbClr val="FFFFFF"/>
                    </a:solidFill>
                    <a:latin typeface="Futura Lt BT" pitchFamily="34" charset="0"/>
                  </a:rPr>
                  <a:t>   metros (m)</a:t>
                </a:r>
                <a:endParaRPr lang="es-ES" sz="1400" b="1" dirty="0">
                  <a:solidFill>
                    <a:srgbClr val="FFFFFF"/>
                  </a:solidFill>
                  <a:latin typeface="Futura Lt BT" pitchFamily="34" charset="0"/>
                </a:endParaRPr>
              </a:p>
            </p:txBody>
          </p:sp>
        </p:grpSp>
        <p:sp>
          <p:nvSpPr>
            <p:cNvPr id="15377" name="Text Box 28"/>
            <p:cNvSpPr txBox="1">
              <a:spLocks noChangeArrowheads="1"/>
            </p:cNvSpPr>
            <p:nvPr/>
          </p:nvSpPr>
          <p:spPr bwMode="auto">
            <a:xfrm>
              <a:off x="159" y="1974"/>
              <a:ext cx="767" cy="17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ctr" eaLnBrk="1" hangingPunct="1"/>
              <a:r>
                <a:rPr lang="es-ES_tradnl" sz="1000" b="1">
                  <a:solidFill>
                    <a:srgbClr val="FFFFFF"/>
                  </a:solidFill>
                  <a:latin typeface="Futura Lt BT" pitchFamily="34" charset="0"/>
                </a:rPr>
                <a:t>FRECUENCIA </a:t>
              </a:r>
              <a:r>
                <a:rPr lang="es-ES_tradnl" sz="1000" b="1">
                  <a:solidFill>
                    <a:srgbClr val="FFFFFF"/>
                  </a:solidFill>
                  <a:latin typeface="Symbol" pitchFamily="18" charset="2"/>
                </a:rPr>
                <a:t>(</a:t>
              </a:r>
              <a:r>
                <a:rPr lang="es-ES_tradnl" sz="1200" b="1">
                  <a:solidFill>
                    <a:srgbClr val="FFFFFF"/>
                  </a:solidFill>
                  <a:latin typeface="Symbol" pitchFamily="18" charset="2"/>
                </a:rPr>
                <a:t>n</a:t>
              </a:r>
              <a:r>
                <a:rPr lang="es-ES_tradnl" sz="1000" b="1">
                  <a:solidFill>
                    <a:srgbClr val="FFFFFF"/>
                  </a:solidFill>
                  <a:latin typeface="Symbol" pitchFamily="18" charset="2"/>
                </a:rPr>
                <a:t>)</a:t>
              </a:r>
              <a:endParaRPr lang="es-ES" sz="1000" b="1">
                <a:solidFill>
                  <a:srgbClr val="FFFFFF"/>
                </a:solidFill>
                <a:latin typeface="Symbol" pitchFamily="18" charset="2"/>
              </a:endParaRPr>
            </a:p>
          </p:txBody>
        </p:sp>
        <p:sp>
          <p:nvSpPr>
            <p:cNvPr id="15378" name="Text Box 29"/>
            <p:cNvSpPr txBox="1">
              <a:spLocks noChangeArrowheads="1"/>
            </p:cNvSpPr>
            <p:nvPr/>
          </p:nvSpPr>
          <p:spPr bwMode="auto">
            <a:xfrm>
              <a:off x="960" y="1968"/>
              <a:ext cx="4495" cy="192"/>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l" eaLnBrk="1" hangingPunct="1"/>
              <a:r>
                <a:rPr lang="es-ES_tradnl" sz="1400" b="1">
                  <a:solidFill>
                    <a:srgbClr val="FFFFFF"/>
                  </a:solidFill>
                  <a:latin typeface="Futura Lt BT" pitchFamily="34" charset="0"/>
                </a:rPr>
                <a:t>10 </a:t>
              </a:r>
              <a:r>
                <a:rPr lang="es-ES_tradnl" sz="1400" b="1" baseline="40000">
                  <a:solidFill>
                    <a:srgbClr val="FFFFFF"/>
                  </a:solidFill>
                  <a:latin typeface="Futura Lt BT" pitchFamily="34" charset="0"/>
                </a:rPr>
                <a:t>21</a:t>
              </a:r>
              <a:r>
                <a:rPr lang="es-ES_tradnl" sz="1400" b="1">
                  <a:solidFill>
                    <a:srgbClr val="FFFFFF"/>
                  </a:solidFill>
                  <a:latin typeface="Futura Lt BT" pitchFamily="34" charset="0"/>
                </a:rPr>
                <a:t>      10 </a:t>
              </a:r>
              <a:r>
                <a:rPr lang="es-ES_tradnl" sz="1400" b="1" baseline="40000">
                  <a:solidFill>
                    <a:srgbClr val="FFFFFF"/>
                  </a:solidFill>
                  <a:latin typeface="Futura Lt BT" pitchFamily="34" charset="0"/>
                </a:rPr>
                <a:t>19</a:t>
              </a:r>
              <a:r>
                <a:rPr lang="es-ES_tradnl" sz="1400" b="1">
                  <a:solidFill>
                    <a:srgbClr val="FFFFFF"/>
                  </a:solidFill>
                  <a:latin typeface="Futura Lt BT" pitchFamily="34" charset="0"/>
                </a:rPr>
                <a:t>      10 </a:t>
              </a:r>
              <a:r>
                <a:rPr lang="es-ES_tradnl" sz="1400" b="1" baseline="40000">
                  <a:solidFill>
                    <a:srgbClr val="FFFFFF"/>
                  </a:solidFill>
                  <a:latin typeface="Futura Lt BT" pitchFamily="34" charset="0"/>
                </a:rPr>
                <a:t>17</a:t>
              </a:r>
              <a:r>
                <a:rPr lang="es-ES_tradnl" sz="1400" b="1">
                  <a:solidFill>
                    <a:srgbClr val="FFFFFF"/>
                  </a:solidFill>
                  <a:latin typeface="Futura Lt BT" pitchFamily="34" charset="0"/>
                </a:rPr>
                <a:t>     10 </a:t>
              </a:r>
              <a:r>
                <a:rPr lang="es-ES_tradnl" sz="1400" b="1" baseline="40000">
                  <a:solidFill>
                    <a:srgbClr val="FFFFFF"/>
                  </a:solidFill>
                  <a:latin typeface="Futura Lt BT" pitchFamily="34" charset="0"/>
                </a:rPr>
                <a:t>15</a:t>
              </a:r>
              <a:r>
                <a:rPr lang="es-ES_tradnl" sz="1400" b="1" baseline="30000">
                  <a:solidFill>
                    <a:srgbClr val="FFFFFF"/>
                  </a:solidFill>
                  <a:latin typeface="Futura Lt BT" pitchFamily="34" charset="0"/>
                </a:rPr>
                <a:t>     </a:t>
              </a:r>
              <a:r>
                <a:rPr lang="es-ES_tradnl" sz="1400" b="1">
                  <a:solidFill>
                    <a:srgbClr val="FFFFFF"/>
                  </a:solidFill>
                  <a:latin typeface="Futura Lt BT" pitchFamily="34" charset="0"/>
                </a:rPr>
                <a:t> 10 </a:t>
              </a:r>
              <a:r>
                <a:rPr lang="es-ES_tradnl" sz="1400" b="1" baseline="40000">
                  <a:solidFill>
                    <a:srgbClr val="FFFFFF"/>
                  </a:solidFill>
                  <a:latin typeface="Futura Lt BT" pitchFamily="34" charset="0"/>
                </a:rPr>
                <a:t>13</a:t>
              </a:r>
              <a:r>
                <a:rPr lang="es-ES_tradnl" sz="1400" b="1">
                  <a:solidFill>
                    <a:srgbClr val="FFFFFF"/>
                  </a:solidFill>
                  <a:latin typeface="Futura Lt BT" pitchFamily="34" charset="0"/>
                </a:rPr>
                <a:t>    10 </a:t>
              </a:r>
              <a:r>
                <a:rPr lang="es-ES_tradnl" sz="1400" b="1" baseline="40000">
                  <a:solidFill>
                    <a:srgbClr val="FFFFFF"/>
                  </a:solidFill>
                  <a:latin typeface="Futura Lt BT" pitchFamily="34" charset="0"/>
                </a:rPr>
                <a:t>11</a:t>
              </a:r>
              <a:r>
                <a:rPr lang="es-ES_tradnl" sz="1400" b="1" baseline="30000">
                  <a:solidFill>
                    <a:srgbClr val="FFFFFF"/>
                  </a:solidFill>
                  <a:latin typeface="Futura Lt BT" pitchFamily="34" charset="0"/>
                </a:rPr>
                <a:t>     </a:t>
              </a:r>
              <a:r>
                <a:rPr lang="es-ES_tradnl" sz="1400" b="1">
                  <a:solidFill>
                    <a:srgbClr val="FFFFFF"/>
                  </a:solidFill>
                  <a:latin typeface="Futura Lt BT" pitchFamily="34" charset="0"/>
                </a:rPr>
                <a:t>10 </a:t>
              </a:r>
              <a:r>
                <a:rPr lang="es-ES_tradnl" sz="1400" b="1" baseline="40000">
                  <a:solidFill>
                    <a:srgbClr val="FFFFFF"/>
                  </a:solidFill>
                  <a:latin typeface="Futura Lt BT" pitchFamily="34" charset="0"/>
                </a:rPr>
                <a:t>10</a:t>
              </a:r>
              <a:r>
                <a:rPr lang="es-ES_tradnl" sz="1400" b="1" baseline="30000">
                  <a:solidFill>
                    <a:srgbClr val="FFFFFF"/>
                  </a:solidFill>
                  <a:latin typeface="Futura Lt BT" pitchFamily="34" charset="0"/>
                </a:rPr>
                <a:t>    </a:t>
              </a:r>
              <a:r>
                <a:rPr lang="es-ES_tradnl" sz="1400" b="1">
                  <a:solidFill>
                    <a:srgbClr val="FFFFFF"/>
                  </a:solidFill>
                  <a:latin typeface="Futura Lt BT" pitchFamily="34" charset="0"/>
                </a:rPr>
                <a:t>10 </a:t>
              </a:r>
              <a:r>
                <a:rPr lang="es-ES_tradnl" sz="1400" b="1" baseline="40000">
                  <a:solidFill>
                    <a:srgbClr val="FFFFFF"/>
                  </a:solidFill>
                  <a:latin typeface="Futura Lt BT" pitchFamily="34" charset="0"/>
                </a:rPr>
                <a:t>9</a:t>
              </a:r>
              <a:r>
                <a:rPr lang="es-ES_tradnl" sz="1400" b="1" baseline="30000">
                  <a:solidFill>
                    <a:srgbClr val="FFFFFF"/>
                  </a:solidFill>
                  <a:latin typeface="Futura Lt BT" pitchFamily="34" charset="0"/>
                </a:rPr>
                <a:t>  </a:t>
              </a:r>
              <a:r>
                <a:rPr lang="es-ES_tradnl" sz="1400" b="1">
                  <a:solidFill>
                    <a:srgbClr val="FFFFFF"/>
                  </a:solidFill>
                  <a:latin typeface="Futura Lt BT" pitchFamily="34" charset="0"/>
                </a:rPr>
                <a:t>  10 </a:t>
              </a:r>
              <a:r>
                <a:rPr lang="es-ES_tradnl" sz="1400" b="1" baseline="40000">
                  <a:solidFill>
                    <a:srgbClr val="FFFFFF"/>
                  </a:solidFill>
                  <a:latin typeface="Futura Lt BT" pitchFamily="34" charset="0"/>
                </a:rPr>
                <a:t>8</a:t>
              </a:r>
              <a:r>
                <a:rPr lang="es-ES_tradnl" sz="1400" b="1">
                  <a:solidFill>
                    <a:srgbClr val="FFFFFF"/>
                  </a:solidFill>
                  <a:latin typeface="Futura Lt BT" pitchFamily="34" charset="0"/>
                </a:rPr>
                <a:t>     10 </a:t>
              </a:r>
              <a:r>
                <a:rPr lang="es-ES_tradnl" sz="1400" b="1" baseline="40000">
                  <a:solidFill>
                    <a:srgbClr val="FFFFFF"/>
                  </a:solidFill>
                  <a:latin typeface="Futura Lt BT" pitchFamily="34" charset="0"/>
                </a:rPr>
                <a:t>6</a:t>
              </a:r>
              <a:r>
                <a:rPr lang="es-ES_tradnl" sz="1400" b="1" baseline="30000">
                  <a:solidFill>
                    <a:srgbClr val="FFFFFF"/>
                  </a:solidFill>
                  <a:latin typeface="Futura Lt BT" pitchFamily="34" charset="0"/>
                </a:rPr>
                <a:t>      </a:t>
              </a:r>
              <a:r>
                <a:rPr lang="es-ES_tradnl" sz="1400" b="1">
                  <a:solidFill>
                    <a:srgbClr val="FFFFFF"/>
                  </a:solidFill>
                  <a:latin typeface="Futura Lt BT" pitchFamily="34" charset="0"/>
                </a:rPr>
                <a:t>10 </a:t>
              </a:r>
              <a:r>
                <a:rPr lang="es-ES_tradnl" sz="1400" b="1" baseline="40000">
                  <a:solidFill>
                    <a:srgbClr val="FFFFFF"/>
                  </a:solidFill>
                  <a:latin typeface="Futura Lt BT" pitchFamily="34" charset="0"/>
                </a:rPr>
                <a:t>5</a:t>
              </a:r>
              <a:r>
                <a:rPr lang="es-ES_tradnl" sz="1400" b="1">
                  <a:solidFill>
                    <a:srgbClr val="FFFFFF"/>
                  </a:solidFill>
                  <a:latin typeface="Futura Lt BT" pitchFamily="34" charset="0"/>
                </a:rPr>
                <a:t>   Hertz (Hz)</a:t>
              </a:r>
              <a:endParaRPr lang="es-ES" sz="1400" b="1">
                <a:solidFill>
                  <a:srgbClr val="FFFFFF"/>
                </a:solidFill>
                <a:latin typeface="Futura Lt BT" pitchFamily="34" charset="0"/>
              </a:endParaRPr>
            </a:p>
          </p:txBody>
        </p:sp>
        <p:sp>
          <p:nvSpPr>
            <p:cNvPr id="15379" name="Text Box 30"/>
            <p:cNvSpPr txBox="1">
              <a:spLocks noChangeArrowheads="1"/>
            </p:cNvSpPr>
            <p:nvPr/>
          </p:nvSpPr>
          <p:spPr bwMode="auto">
            <a:xfrm>
              <a:off x="672" y="960"/>
              <a:ext cx="4829" cy="17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l" eaLnBrk="1" hangingPunct="1"/>
              <a:r>
                <a:rPr lang="es-ES_tradnl" sz="1200" b="1">
                  <a:solidFill>
                    <a:srgbClr val="FFFFFF"/>
                  </a:solidFill>
                  <a:latin typeface="Futura Lt BT" pitchFamily="34" charset="0"/>
                </a:rPr>
                <a:t>      RAYOS GAMMA    RAYOS X      UV     VISIBLE    INFRARROJO    MICROONDAS    ONDAS DE RADIO</a:t>
              </a:r>
              <a:endParaRPr lang="es-ES" sz="1200" b="1">
                <a:solidFill>
                  <a:srgbClr val="FFFFFF"/>
                </a:solidFill>
                <a:latin typeface="Futura Lt BT" pitchFamily="34" charset="0"/>
              </a:endParaRPr>
            </a:p>
          </p:txBody>
        </p:sp>
      </p:grpSp>
      <p:grpSp>
        <p:nvGrpSpPr>
          <p:cNvPr id="7" name="Group 31"/>
          <p:cNvGrpSpPr>
            <a:grpSpLocks/>
          </p:cNvGrpSpPr>
          <p:nvPr/>
        </p:nvGrpSpPr>
        <p:grpSpPr bwMode="auto">
          <a:xfrm>
            <a:off x="107950" y="3573463"/>
            <a:ext cx="8731250" cy="1382712"/>
            <a:chOff x="116" y="2153"/>
            <a:chExt cx="5500" cy="871"/>
          </a:xfrm>
        </p:grpSpPr>
        <p:sp>
          <p:nvSpPr>
            <p:cNvPr id="15369" name="Rectangle 32"/>
            <p:cNvSpPr>
              <a:spLocks noChangeArrowheads="1"/>
            </p:cNvSpPr>
            <p:nvPr/>
          </p:nvSpPr>
          <p:spPr bwMode="auto">
            <a:xfrm>
              <a:off x="144" y="2160"/>
              <a:ext cx="5472" cy="864"/>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s-ES" sz="1600">
                <a:solidFill>
                  <a:srgbClr val="000000"/>
                </a:solidFill>
              </a:endParaRPr>
            </a:p>
          </p:txBody>
        </p:sp>
        <p:sp>
          <p:nvSpPr>
            <p:cNvPr id="15370" name="Text Box 33"/>
            <p:cNvSpPr txBox="1">
              <a:spLocks noChangeArrowheads="1"/>
            </p:cNvSpPr>
            <p:nvPr/>
          </p:nvSpPr>
          <p:spPr bwMode="auto">
            <a:xfrm>
              <a:off x="1728" y="2153"/>
              <a:ext cx="3420" cy="40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l" eaLnBrk="1" hangingPunct="1"/>
              <a:r>
                <a:rPr lang="es-ES" sz="1200">
                  <a:solidFill>
                    <a:srgbClr val="FFFF00"/>
                  </a:solidFill>
                  <a:latin typeface="Futura Lt BT" pitchFamily="34" charset="0"/>
                </a:rPr>
                <a:t>     Transiciones              Vibraciones de        Movimientos       Transiciones de</a:t>
              </a:r>
            </a:p>
            <a:p>
              <a:pPr algn="l" eaLnBrk="1" hangingPunct="1"/>
              <a:r>
                <a:rPr lang="es-ES" sz="1200">
                  <a:solidFill>
                    <a:srgbClr val="FFFF00"/>
                  </a:solidFill>
                  <a:latin typeface="Futura Lt BT" pitchFamily="34" charset="0"/>
                </a:rPr>
                <a:t>    electrónicas de            átomos dentro        del conjunto         espín nuclear</a:t>
              </a:r>
            </a:p>
            <a:p>
              <a:pPr algn="l" eaLnBrk="1" hangingPunct="1"/>
              <a:r>
                <a:rPr lang="es-ES" sz="1200">
                  <a:solidFill>
                    <a:srgbClr val="FFFF00"/>
                  </a:solidFill>
                  <a:latin typeface="Futura Lt BT" pitchFamily="34" charset="0"/>
                </a:rPr>
                <a:t>electrones de valencia    de las moléculas     de la molécula</a:t>
              </a:r>
            </a:p>
          </p:txBody>
        </p:sp>
        <p:sp>
          <p:nvSpPr>
            <p:cNvPr id="15371" name="Text Box 34"/>
            <p:cNvSpPr txBox="1">
              <a:spLocks noChangeArrowheads="1"/>
            </p:cNvSpPr>
            <p:nvPr/>
          </p:nvSpPr>
          <p:spPr bwMode="auto">
            <a:xfrm>
              <a:off x="1776" y="2592"/>
              <a:ext cx="3661" cy="326"/>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l" eaLnBrk="1" hangingPunct="1"/>
              <a:r>
                <a:rPr lang="es-ES" sz="1400">
                  <a:solidFill>
                    <a:srgbClr val="FFFFFF"/>
                  </a:solidFill>
                  <a:latin typeface="Futura Lt BT" pitchFamily="34" charset="0"/>
                </a:rPr>
                <a:t>  Espectroscopía     Espectroscopía    Espectroscopía   Espectroscopía </a:t>
              </a:r>
            </a:p>
            <a:p>
              <a:pPr algn="l" eaLnBrk="1" hangingPunct="1"/>
              <a:r>
                <a:rPr lang="es-ES" sz="1400">
                  <a:solidFill>
                    <a:srgbClr val="FFFFFF"/>
                  </a:solidFill>
                  <a:latin typeface="Futura Lt BT" pitchFamily="34" charset="0"/>
                </a:rPr>
                <a:t>   de UV-visible             de IR               de microondas    de RMN</a:t>
              </a:r>
            </a:p>
          </p:txBody>
        </p:sp>
        <p:sp>
          <p:nvSpPr>
            <p:cNvPr id="15372" name="Text Box 35"/>
            <p:cNvSpPr txBox="1">
              <a:spLocks noChangeArrowheads="1"/>
            </p:cNvSpPr>
            <p:nvPr/>
          </p:nvSpPr>
          <p:spPr bwMode="auto">
            <a:xfrm>
              <a:off x="162" y="2688"/>
              <a:ext cx="813" cy="154"/>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ctr" eaLnBrk="1" hangingPunct="1"/>
              <a:r>
                <a:rPr lang="es-ES_tradnl" sz="1000" b="1">
                  <a:solidFill>
                    <a:srgbClr val="FFFFFF"/>
                  </a:solidFill>
                  <a:latin typeface="Futura Lt BT" pitchFamily="34" charset="0"/>
                </a:rPr>
                <a:t>TIPO DE TÉCNICA</a:t>
              </a:r>
              <a:endParaRPr lang="es-ES" sz="1000" b="1">
                <a:solidFill>
                  <a:srgbClr val="FFFFFF"/>
                </a:solidFill>
                <a:latin typeface="Futura Lt BT" pitchFamily="34" charset="0"/>
              </a:endParaRPr>
            </a:p>
          </p:txBody>
        </p:sp>
        <p:sp>
          <p:nvSpPr>
            <p:cNvPr id="15373" name="Text Box 36"/>
            <p:cNvSpPr txBox="1">
              <a:spLocks noChangeArrowheads="1"/>
            </p:cNvSpPr>
            <p:nvPr/>
          </p:nvSpPr>
          <p:spPr bwMode="auto">
            <a:xfrm>
              <a:off x="116" y="2256"/>
              <a:ext cx="951" cy="25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ctr" eaLnBrk="1" hangingPunct="1"/>
              <a:r>
                <a:rPr lang="es-ES_tradnl" sz="1000" b="1" dirty="0">
                  <a:solidFill>
                    <a:srgbClr val="FFFFFF"/>
                  </a:solidFill>
                  <a:latin typeface="Futura Lt BT" pitchFamily="34" charset="0"/>
                </a:rPr>
                <a:t>EFECTO PRODUCIDO</a:t>
              </a:r>
            </a:p>
            <a:p>
              <a:pPr algn="ctr" eaLnBrk="1" hangingPunct="1"/>
              <a:r>
                <a:rPr lang="es-ES_tradnl" sz="1000" b="1" dirty="0">
                  <a:solidFill>
                    <a:srgbClr val="FFFFFF"/>
                  </a:solidFill>
                  <a:latin typeface="Futura Lt BT" pitchFamily="34" charset="0"/>
                </a:rPr>
                <a:t>EN LA MATERIA</a:t>
              </a:r>
              <a:endParaRPr lang="es-ES" sz="1000" b="1" dirty="0">
                <a:solidFill>
                  <a:srgbClr val="FFFFFF"/>
                </a:solidFill>
                <a:latin typeface="Futura Lt BT" pitchFamily="34" charset="0"/>
              </a:endParaRPr>
            </a:p>
          </p:txBody>
        </p:sp>
      </p:grpSp>
      <p:sp>
        <p:nvSpPr>
          <p:cNvPr id="3" name="2 CuadroTexto"/>
          <p:cNvSpPr txBox="1"/>
          <p:nvPr/>
        </p:nvSpPr>
        <p:spPr>
          <a:xfrm>
            <a:off x="179512" y="404664"/>
            <a:ext cx="8784976" cy="461665"/>
          </a:xfrm>
          <a:prstGeom prst="rect">
            <a:avLst/>
          </a:prstGeom>
          <a:noFill/>
        </p:spPr>
        <p:txBody>
          <a:bodyPr wrap="square" rtlCol="0">
            <a:spAutoFit/>
          </a:bodyPr>
          <a:lstStyle/>
          <a:p>
            <a:r>
              <a:rPr lang="es-PE" sz="2400" b="1" i="1" dirty="0" smtClean="0">
                <a:solidFill>
                  <a:srgbClr val="FF0000"/>
                </a:solidFill>
              </a:rPr>
              <a:t>Espectro electromagnético relacionados con las técnicas analíticas</a:t>
            </a:r>
            <a:endParaRPr lang="es-PE" sz="2400" b="1" i="1" dirty="0">
              <a:solidFill>
                <a:srgbClr val="FF0000"/>
              </a:solidFill>
            </a:endParaRPr>
          </a:p>
        </p:txBody>
      </p:sp>
      <p:pic>
        <p:nvPicPr>
          <p:cNvPr id="40" name="Picture 3" descr="Ejemplo intercambio quimico"/>
          <p:cNvPicPr>
            <a:picLocks noChangeAspect="1" noChangeArrowheads="1"/>
          </p:cNvPicPr>
          <p:nvPr/>
        </p:nvPicPr>
        <p:blipFill>
          <a:blip r:embed="rId12" cstate="print">
            <a:extLst>
              <a:ext uri="{28A0092B-C50C-407E-A947-70E740481C1C}">
                <a14:useLocalDpi xmlns:a14="http://schemas.microsoft.com/office/drawing/2010/main" xmlns="" val="0"/>
              </a:ext>
            </a:extLst>
          </a:blip>
          <a:srcRect l="8279" t="1729" r="6258" b="49001"/>
          <a:stretch>
            <a:fillRect/>
          </a:stretch>
        </p:blipFill>
        <p:spPr bwMode="auto">
          <a:xfrm>
            <a:off x="7164288" y="5661248"/>
            <a:ext cx="1696342" cy="98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577345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367590"/>
            <a:ext cx="8280920" cy="60137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753352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32" name="Group 88"/>
          <p:cNvGraphicFramePr>
            <a:graphicFrameLocks noGrp="1"/>
          </p:cNvGraphicFramePr>
          <p:nvPr>
            <p:ph type="tbl" idx="1"/>
          </p:nvPr>
        </p:nvGraphicFramePr>
        <p:xfrm>
          <a:off x="500063" y="620689"/>
          <a:ext cx="8218487" cy="5378476"/>
        </p:xfrm>
        <a:graphic>
          <a:graphicData uri="http://schemas.openxmlformats.org/drawingml/2006/table">
            <a:tbl>
              <a:tblPr/>
              <a:tblGrid>
                <a:gridCol w="2684462"/>
                <a:gridCol w="5534025"/>
              </a:tblGrid>
              <a:tr h="8521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s-ES" sz="1100" b="1" i="0" u="none" strike="noStrike" cap="none" normalizeH="0" baseline="0" dirty="0" smtClean="0">
                        <a:ln>
                          <a:noFill/>
                        </a:ln>
                        <a:solidFill>
                          <a:schemeClr val="accent2"/>
                        </a:solidFill>
                        <a:effectLst/>
                        <a:latin typeface="Arial" charset="0"/>
                        <a:ea typeface="Times New Roman" pitchFamily="18" charset="0"/>
                        <a:cs typeface="Arial" charset="0"/>
                      </a:endParaRP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s-ES" sz="1600" b="1" i="0" u="none" strike="noStrike" cap="none" normalizeH="0" baseline="0" dirty="0" smtClean="0">
                          <a:ln>
                            <a:noFill/>
                          </a:ln>
                          <a:solidFill>
                            <a:srgbClr val="CC3300"/>
                          </a:solidFill>
                          <a:effectLst/>
                          <a:latin typeface="Arial" charset="0"/>
                          <a:ea typeface="Times New Roman" pitchFamily="18" charset="0"/>
                          <a:cs typeface="Arial" charset="0"/>
                        </a:rPr>
                        <a:t>TÉCNICA</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s-ES" sz="1600" b="1" i="0" u="none" strike="noStrike" cap="none" normalizeH="0" baseline="0" dirty="0" smtClean="0">
                          <a:ln>
                            <a:noFill/>
                          </a:ln>
                          <a:solidFill>
                            <a:srgbClr val="CC3300"/>
                          </a:solidFill>
                          <a:effectLst/>
                          <a:latin typeface="Arial" charset="0"/>
                          <a:ea typeface="Times New Roman" pitchFamily="18" charset="0"/>
                          <a:cs typeface="Arial" charset="0"/>
                        </a:rPr>
                        <a:t>ESPECTROSCÓPICA</a:t>
                      </a:r>
                      <a:r>
                        <a:rPr kumimoji="0" lang="es-ES" sz="1400" b="1" i="0" u="none" strike="noStrike" cap="none" normalizeH="0" baseline="0" dirty="0" smtClean="0">
                          <a:ln>
                            <a:noFill/>
                          </a:ln>
                          <a:solidFill>
                            <a:srgbClr val="CC3300"/>
                          </a:solidFill>
                          <a:effectLst/>
                          <a:latin typeface="Arial" charset="0"/>
                          <a:ea typeface="Times New Roman" pitchFamily="18" charset="0"/>
                          <a:cs typeface="Arial" charset="0"/>
                        </a:rPr>
                        <a:t>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s-ES" sz="1600" b="1" i="0" u="none" strike="noStrike" cap="none" normalizeH="0" baseline="0" dirty="0" smtClean="0">
                          <a:ln>
                            <a:noFill/>
                          </a:ln>
                          <a:solidFill>
                            <a:srgbClr val="CC3300"/>
                          </a:solidFill>
                          <a:effectLst/>
                          <a:latin typeface="Arial" charset="0"/>
                          <a:ea typeface="Times New Roman" pitchFamily="18" charset="0"/>
                          <a:cs typeface="Arial" charset="0"/>
                        </a:rPr>
                        <a:t>INFORMACIÓN OBTENIDA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CFFFF"/>
                    </a:solidFill>
                  </a:tcPr>
                </a:tc>
              </a:tr>
              <a:tr h="1001784">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s-ES" sz="1600" b="1" i="0" u="none" strike="noStrike" cap="none" normalizeH="0" baseline="0" smtClean="0">
                          <a:ln>
                            <a:noFill/>
                          </a:ln>
                          <a:solidFill>
                            <a:schemeClr val="accent2"/>
                          </a:solidFill>
                          <a:effectLst/>
                          <a:latin typeface="Arial" charset="0"/>
                          <a:ea typeface="Times New Roman" pitchFamily="18" charset="0"/>
                          <a:cs typeface="Arial" charset="0"/>
                        </a:rPr>
                        <a:t>Rayos X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s-ES" sz="1100" b="1" i="0" u="none" strike="noStrike" cap="none" normalizeH="0" baseline="0" dirty="0" smtClean="0">
                        <a:ln>
                          <a:noFill/>
                        </a:ln>
                        <a:solidFill>
                          <a:schemeClr val="accent2"/>
                        </a:solidFill>
                        <a:effectLst/>
                        <a:latin typeface="Arial" charset="0"/>
                        <a:ea typeface="Times New Roman" pitchFamily="18" charset="0"/>
                        <a:cs typeface="Arial" charset="0"/>
                      </a:endParaRPr>
                    </a:p>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smtClean="0">
                          <a:ln>
                            <a:noFill/>
                          </a:ln>
                          <a:solidFill>
                            <a:schemeClr val="accent2"/>
                          </a:solidFill>
                          <a:effectLst/>
                          <a:latin typeface="Arial" charset="0"/>
                          <a:ea typeface="Times New Roman" pitchFamily="18" charset="0"/>
                          <a:cs typeface="Arial" charset="0"/>
                        </a:rPr>
                        <a:t>Estructura total de la molécula incluida la estereoquímica de la</a:t>
                      </a:r>
                    </a:p>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smtClean="0">
                          <a:ln>
                            <a:noFill/>
                          </a:ln>
                          <a:solidFill>
                            <a:schemeClr val="accent2"/>
                          </a:solidFill>
                          <a:effectLst/>
                          <a:latin typeface="Arial" charset="0"/>
                          <a:ea typeface="Times New Roman" pitchFamily="18" charset="0"/>
                          <a:cs typeface="Arial" charset="0"/>
                        </a:rPr>
                        <a:t>misma a partir de las posiciones relativas de los átomos.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19184">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s-ES" sz="1600" b="1" i="0" u="none" strike="noStrike" cap="none" normalizeH="0" baseline="0" smtClean="0">
                          <a:ln>
                            <a:noFill/>
                          </a:ln>
                          <a:solidFill>
                            <a:schemeClr val="accent2"/>
                          </a:solidFill>
                          <a:effectLst/>
                          <a:latin typeface="Arial" charset="0"/>
                          <a:ea typeface="Times New Roman" pitchFamily="18" charset="0"/>
                          <a:cs typeface="Arial" charset="0"/>
                        </a:rPr>
                        <a:t>Ultravioleta-Visible</a:t>
                      </a:r>
                      <a:r>
                        <a:rPr kumimoji="0" lang="es-ES" sz="1100" b="1" i="0" u="none" strike="noStrike" cap="none" normalizeH="0" baseline="0" smtClean="0">
                          <a:ln>
                            <a:noFill/>
                          </a:ln>
                          <a:solidFill>
                            <a:schemeClr val="accent2"/>
                          </a:solidFill>
                          <a:effectLst/>
                          <a:latin typeface="Arial" charset="0"/>
                          <a:ea typeface="Times New Roman" pitchFamily="18" charset="0"/>
                          <a:cs typeface="Arial" charset="0"/>
                        </a:rPr>
                        <a:t> </a:t>
                      </a:r>
                      <a:endParaRPr kumimoji="0" lang="es-ES" sz="1800" b="1" i="0" u="none" strike="noStrike" cap="none" normalizeH="0" baseline="0" smtClean="0">
                        <a:ln>
                          <a:noFill/>
                        </a:ln>
                        <a:solidFill>
                          <a:schemeClr val="accent2"/>
                        </a:solidFill>
                        <a:effectLst/>
                        <a:latin typeface="Arial" charset="0"/>
                        <a:ea typeface="Times New Roman" pitchFamily="18" charset="0"/>
                        <a:cs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smtClean="0">
                          <a:ln>
                            <a:noFill/>
                          </a:ln>
                          <a:solidFill>
                            <a:schemeClr val="accent2"/>
                          </a:solidFill>
                          <a:effectLst/>
                          <a:latin typeface="Arial" charset="0"/>
                          <a:ea typeface="Times New Roman" pitchFamily="18" charset="0"/>
                          <a:cs typeface="Arial" charset="0"/>
                        </a:rPr>
                        <a:t>Existencia de </a:t>
                      </a:r>
                      <a:r>
                        <a:rPr kumimoji="0" lang="es-ES" sz="1400" b="1" i="0" u="none" strike="noStrike" cap="none" normalizeH="0" baseline="0" dirty="0" err="1" smtClean="0">
                          <a:ln>
                            <a:noFill/>
                          </a:ln>
                          <a:solidFill>
                            <a:schemeClr val="accent2"/>
                          </a:solidFill>
                          <a:effectLst/>
                          <a:latin typeface="Arial" charset="0"/>
                          <a:ea typeface="Times New Roman" pitchFamily="18" charset="0"/>
                          <a:cs typeface="Arial" charset="0"/>
                        </a:rPr>
                        <a:t>cromóforos</a:t>
                      </a:r>
                      <a:r>
                        <a:rPr kumimoji="0" lang="es-ES" sz="1400" b="1" i="0" u="none" strike="noStrike" cap="none" normalizeH="0" baseline="0" dirty="0" smtClean="0">
                          <a:ln>
                            <a:noFill/>
                          </a:ln>
                          <a:solidFill>
                            <a:schemeClr val="accent2"/>
                          </a:solidFill>
                          <a:effectLst/>
                          <a:latin typeface="Arial" charset="0"/>
                          <a:ea typeface="Times New Roman" pitchFamily="18" charset="0"/>
                          <a:cs typeface="Arial" charset="0"/>
                        </a:rPr>
                        <a:t> y/o conjugación en la molécula a</a:t>
                      </a:r>
                    </a:p>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smtClean="0">
                          <a:ln>
                            <a:noFill/>
                          </a:ln>
                          <a:solidFill>
                            <a:schemeClr val="accent2"/>
                          </a:solidFill>
                          <a:effectLst/>
                          <a:latin typeface="Arial" charset="0"/>
                          <a:ea typeface="Times New Roman" pitchFamily="18" charset="0"/>
                          <a:cs typeface="Arial" charset="0"/>
                        </a:rPr>
                        <a:t>partir de las absorciones observadas.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9997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dirty="0" smtClean="0">
                          <a:ln>
                            <a:noFill/>
                          </a:ln>
                          <a:solidFill>
                            <a:srgbClr val="FF0000"/>
                          </a:solidFill>
                          <a:effectLst/>
                          <a:latin typeface="Arial" charset="0"/>
                          <a:ea typeface="Times New Roman" pitchFamily="18" charset="0"/>
                          <a:cs typeface="Arial" charset="0"/>
                        </a:rPr>
                        <a:t>Infrarrojo</a:t>
                      </a:r>
                      <a:r>
                        <a:rPr kumimoji="0" lang="es-ES" sz="2000" b="1" i="0" u="none" strike="noStrike" cap="none" normalizeH="0" baseline="0" dirty="0" smtClean="0">
                          <a:ln>
                            <a:noFill/>
                          </a:ln>
                          <a:solidFill>
                            <a:srgbClr val="CC3300"/>
                          </a:solidFill>
                          <a:effectLst/>
                          <a:latin typeface="Arial" charset="0"/>
                          <a:ea typeface="Times New Roman" pitchFamily="18" charset="0"/>
                          <a:cs typeface="Arial" charset="0"/>
                        </a:rPr>
                        <a:t>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dirty="0" smtClean="0">
                          <a:ln>
                            <a:noFill/>
                          </a:ln>
                          <a:solidFill>
                            <a:srgbClr val="FF0000"/>
                          </a:solidFill>
                          <a:effectLst/>
                          <a:latin typeface="Arial" charset="0"/>
                          <a:ea typeface="Times New Roman" pitchFamily="18" charset="0"/>
                          <a:cs typeface="Arial" charset="0"/>
                        </a:rPr>
                        <a:t>Grupos funcionales a partir de las</a:t>
                      </a:r>
                    </a:p>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dirty="0" smtClean="0">
                          <a:ln>
                            <a:noFill/>
                          </a:ln>
                          <a:solidFill>
                            <a:srgbClr val="FF0000"/>
                          </a:solidFill>
                          <a:effectLst/>
                          <a:latin typeface="Arial" charset="0"/>
                          <a:ea typeface="Times New Roman" pitchFamily="18" charset="0"/>
                          <a:cs typeface="Arial" charset="0"/>
                        </a:rPr>
                        <a:t>absorciones observadas</a:t>
                      </a:r>
                      <a:r>
                        <a:rPr kumimoji="0" lang="es-ES" sz="1800" b="1" i="0" u="none" strike="noStrike" cap="none" normalizeH="0" baseline="0" dirty="0" smtClean="0">
                          <a:ln>
                            <a:noFill/>
                          </a:ln>
                          <a:solidFill>
                            <a:srgbClr val="FF0000"/>
                          </a:solidFill>
                          <a:effectLst/>
                          <a:latin typeface="Arial" charset="0"/>
                          <a:ea typeface="Times New Roman" pitchFamily="18" charset="0"/>
                          <a:cs typeface="Arial" charset="0"/>
                        </a:rPr>
                        <a:t>.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19184">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s-ES" sz="1600" b="1" i="0" u="none" strike="noStrike" cap="none" normalizeH="0" baseline="0" dirty="0" smtClean="0">
                          <a:ln>
                            <a:noFill/>
                          </a:ln>
                          <a:solidFill>
                            <a:schemeClr val="accent2"/>
                          </a:solidFill>
                          <a:effectLst/>
                          <a:latin typeface="Arial" charset="0"/>
                          <a:ea typeface="Times New Roman" pitchFamily="18" charset="0"/>
                          <a:cs typeface="Arial" charset="0"/>
                        </a:rPr>
                        <a:t>Espectrometría de masas (*)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smtClean="0">
                          <a:ln>
                            <a:noFill/>
                          </a:ln>
                          <a:solidFill>
                            <a:schemeClr val="accent2"/>
                          </a:solidFill>
                          <a:effectLst/>
                          <a:latin typeface="Arial" charset="0"/>
                          <a:ea typeface="Times New Roman" pitchFamily="18" charset="0"/>
                          <a:cs typeface="Arial" charset="0"/>
                        </a:rPr>
                        <a:t>Formula molecular y subestructuras a partir de los iones </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smtClean="0">
                          <a:ln>
                            <a:noFill/>
                          </a:ln>
                          <a:solidFill>
                            <a:schemeClr val="accent2"/>
                          </a:solidFill>
                          <a:effectLst/>
                          <a:latin typeface="Arial" charset="0"/>
                          <a:ea typeface="Times New Roman" pitchFamily="18" charset="0"/>
                          <a:cs typeface="Arial" charset="0"/>
                        </a:rPr>
                        <a:t>observados. </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128619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s-ES" sz="1600" b="1" i="0" u="none" strike="noStrike" cap="none" normalizeH="0" baseline="0" smtClean="0">
                          <a:ln>
                            <a:noFill/>
                          </a:ln>
                          <a:solidFill>
                            <a:schemeClr val="accent2"/>
                          </a:solidFill>
                          <a:effectLst/>
                          <a:latin typeface="Arial" charset="0"/>
                          <a:ea typeface="Times New Roman" pitchFamily="18" charset="0"/>
                          <a:cs typeface="Arial" charset="0"/>
                        </a:rPr>
                        <a:t>Resonancia magnética nuclear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smtClean="0">
                          <a:ln>
                            <a:noFill/>
                          </a:ln>
                          <a:solidFill>
                            <a:schemeClr val="accent2"/>
                          </a:solidFill>
                          <a:effectLst/>
                          <a:latin typeface="Arial" charset="0"/>
                          <a:ea typeface="Times New Roman" pitchFamily="18" charset="0"/>
                          <a:cs typeface="Arial" charset="0"/>
                        </a:rPr>
                        <a:t>Grupos funcionales, subestructuras, conectividades,</a:t>
                      </a:r>
                    </a:p>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smtClean="0">
                          <a:ln>
                            <a:noFill/>
                          </a:ln>
                          <a:solidFill>
                            <a:schemeClr val="accent2"/>
                          </a:solidFill>
                          <a:effectLst/>
                          <a:latin typeface="Arial" charset="0"/>
                          <a:ea typeface="Times New Roman" pitchFamily="18" charset="0"/>
                          <a:cs typeface="Arial" charset="0"/>
                        </a:rPr>
                        <a:t>estereoquímica, etc.  a partir de datos de desplazamiento</a:t>
                      </a:r>
                    </a:p>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smtClean="0">
                          <a:ln>
                            <a:noFill/>
                          </a:ln>
                          <a:solidFill>
                            <a:schemeClr val="accent2"/>
                          </a:solidFill>
                          <a:effectLst/>
                          <a:latin typeface="Arial" charset="0"/>
                          <a:ea typeface="Times New Roman" pitchFamily="18" charset="0"/>
                          <a:cs typeface="Arial" charset="0"/>
                        </a:rPr>
                        <a:t>químico, áreas de los picos y constantes de acoplamiento</a:t>
                      </a:r>
                    </a:p>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s-ES" sz="1400" b="1" i="0" u="none" strike="noStrike" cap="none" normalizeH="0" baseline="0" dirty="0" smtClean="0">
                          <a:ln>
                            <a:noFill/>
                          </a:ln>
                          <a:solidFill>
                            <a:schemeClr val="accent2"/>
                          </a:solidFill>
                          <a:effectLst/>
                          <a:latin typeface="Arial" charset="0"/>
                          <a:ea typeface="Times New Roman" pitchFamily="18" charset="0"/>
                          <a:cs typeface="Arial" charset="0"/>
                        </a:rPr>
                        <a:t>observadas.</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xmlns="" val="32961262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11560" y="764704"/>
            <a:ext cx="7920880" cy="4824536"/>
          </a:xfrm>
        </p:spPr>
        <p:txBody>
          <a:bodyPr>
            <a:noAutofit/>
          </a:bodyPr>
          <a:lstStyle/>
          <a:p>
            <a:pPr marL="68580" indent="0">
              <a:buNone/>
            </a:pPr>
            <a:r>
              <a:rPr lang="es-PE" sz="2000" b="1"/>
              <a:t>Rayos gamma</a:t>
            </a:r>
          </a:p>
          <a:p>
            <a:pPr marL="68580" indent="0" algn="just">
              <a:buNone/>
            </a:pPr>
            <a:r>
              <a:rPr lang="es-PE" sz="2000" smtClean="0"/>
              <a:t>Su </a:t>
            </a:r>
            <a:r>
              <a:rPr lang="es-PE" sz="2000"/>
              <a:t>longitud de onda (λ) &lt; 0.1Å, donde 1Å es igual a 10-10 m. Se originan en las desintegraciones nucleares que emiten radiación gamma. Son muy penetrantes y muy energéticos.</a:t>
            </a:r>
          </a:p>
          <a:p>
            <a:pPr marL="68580" indent="0">
              <a:buNone/>
            </a:pPr>
            <a:endParaRPr lang="es-PE" sz="2000" b="1" smtClean="0"/>
          </a:p>
          <a:p>
            <a:pPr marL="68580" indent="0">
              <a:buNone/>
            </a:pPr>
            <a:r>
              <a:rPr lang="es-PE" sz="2000" b="1" smtClean="0"/>
              <a:t>Rayos </a:t>
            </a:r>
            <a:r>
              <a:rPr lang="es-PE" sz="2000" b="1"/>
              <a:t>X</a:t>
            </a:r>
          </a:p>
          <a:p>
            <a:pPr marL="68580" indent="0">
              <a:buNone/>
            </a:pPr>
            <a:r>
              <a:rPr lang="es-PE" sz="2000" smtClean="0"/>
              <a:t>Se </a:t>
            </a:r>
            <a:r>
              <a:rPr lang="es-PE" sz="2000"/>
              <a:t>producen por oscilaciones de los electrones próximos a los núcleos</a:t>
            </a:r>
            <a:r>
              <a:rPr lang="es-PE" sz="2000" smtClean="0"/>
              <a:t>.  0.1Å </a:t>
            </a:r>
            <a:r>
              <a:rPr lang="es-PE" sz="2000"/>
              <a:t>&lt; λ &lt; 30 Å</a:t>
            </a:r>
          </a:p>
          <a:p>
            <a:pPr marL="68580" indent="0" algn="just">
              <a:buNone/>
            </a:pPr>
            <a:r>
              <a:rPr lang="es-PE" sz="2000" smtClean="0"/>
              <a:t>Son </a:t>
            </a:r>
            <a:r>
              <a:rPr lang="es-PE" sz="2000"/>
              <a:t>muy energéticos y penetrantes, dañinos para los organismos vivos, pero se utilizan de forma controlada para los diagnósticos médicos.</a:t>
            </a:r>
          </a:p>
          <a:p>
            <a:pPr marL="68580" indent="0">
              <a:buNone/>
            </a:pPr>
            <a:endParaRPr lang="es-PE" sz="2000"/>
          </a:p>
        </p:txBody>
      </p:sp>
      <p:pic>
        <p:nvPicPr>
          <p:cNvPr id="13314" name="Picture 2" descr="http://e-ducativa.catedu.es/44700165/aula/archivos/repositorio/3000/3233/html/Radiografia_craneo.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15616" y="4647281"/>
            <a:ext cx="1989604" cy="2132856"/>
          </a:xfrm>
          <a:prstGeom prst="rect">
            <a:avLst/>
          </a:prstGeom>
          <a:noFill/>
          <a:extLst>
            <a:ext uri="{909E8E84-426E-40DD-AFC4-6F175D3DCCD1}">
              <a14:hiddenFill xmlns:a14="http://schemas.microsoft.com/office/drawing/2010/main" xmlns="">
                <a:solidFill>
                  <a:srgbClr val="FFFFFF"/>
                </a:solidFill>
              </a14:hiddenFill>
            </a:ext>
          </a:extLst>
        </p:spPr>
      </p:pic>
      <p:pic>
        <p:nvPicPr>
          <p:cNvPr id="26626" name="Picture 2" descr="http://upload.wikimedia.org/wikipedia/commons/thumb/2/23/Difraccion_rayos_x.png/220px-Difraccion_rayos_x.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60032" y="4365103"/>
            <a:ext cx="2520280" cy="247813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517381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67544" y="404664"/>
            <a:ext cx="8208912" cy="4824536"/>
          </a:xfrm>
        </p:spPr>
        <p:txBody>
          <a:bodyPr>
            <a:noAutofit/>
          </a:bodyPr>
          <a:lstStyle/>
          <a:p>
            <a:pPr marL="68580" indent="0">
              <a:buNone/>
            </a:pPr>
            <a:r>
              <a:rPr lang="es-PE" sz="2000" b="1" smtClean="0"/>
              <a:t>Rayos UV (Ultravioletas)</a:t>
            </a:r>
          </a:p>
          <a:p>
            <a:pPr marL="68580" indent="0">
              <a:buNone/>
            </a:pPr>
            <a:r>
              <a:rPr lang="es-PE" sz="2000" smtClean="0"/>
              <a:t>Se producen por saltos electrónicos entre átomos y moléculas excitados.  30Å &lt; λ &lt; 4000 Å</a:t>
            </a:r>
          </a:p>
          <a:p>
            <a:pPr marL="68580" indent="0" algn="just">
              <a:buNone/>
            </a:pPr>
            <a:r>
              <a:rPr lang="es-PE" sz="2000" smtClean="0"/>
              <a:t>El Sol es emisor de rayos ultravioleta, que son los responsables del bronceado de la piel. La radiación ultravioleta es absorbida por la capa de ozono, y, si se recibe en dosis muy grandes, puede ser peligrosa ya que impide la división celular, destruye microorganismos y produce quemaduras y pigmentacion</a:t>
            </a:r>
            <a:r>
              <a:rPr lang="es-PE" sz="2000"/>
              <a:t> </a:t>
            </a:r>
            <a:r>
              <a:rPr lang="es-PE" sz="2000" smtClean="0"/>
              <a:t>de </a:t>
            </a:r>
            <a:r>
              <a:rPr lang="es-PE" sz="2000"/>
              <a:t>la piel</a:t>
            </a:r>
            <a:r>
              <a:rPr lang="es-PE" sz="2000" smtClean="0"/>
              <a:t>.</a:t>
            </a:r>
          </a:p>
          <a:p>
            <a:pPr marL="68580" indent="0" algn="just">
              <a:buNone/>
            </a:pPr>
            <a:endParaRPr lang="es-PE" sz="2000"/>
          </a:p>
        </p:txBody>
      </p:sp>
    </p:spTree>
    <p:extLst>
      <p:ext uri="{BB962C8B-B14F-4D97-AF65-F5344CB8AC3E}">
        <p14:creationId xmlns:p14="http://schemas.microsoft.com/office/powerpoint/2010/main" xmlns="" val="29440275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67544" y="404664"/>
            <a:ext cx="8208912" cy="4824536"/>
          </a:xfrm>
        </p:spPr>
        <p:txBody>
          <a:bodyPr>
            <a:noAutofit/>
          </a:bodyPr>
          <a:lstStyle/>
          <a:p>
            <a:pPr marL="68580" indent="0">
              <a:buNone/>
            </a:pPr>
            <a:r>
              <a:rPr lang="es-PE" sz="2000" b="1" smtClean="0"/>
              <a:t>Luz </a:t>
            </a:r>
            <a:r>
              <a:rPr lang="es-PE" sz="2000" b="1"/>
              <a:t>visible</a:t>
            </a:r>
            <a:endParaRPr lang="es-PE" sz="2000"/>
          </a:p>
          <a:p>
            <a:pPr marL="68580" indent="0">
              <a:buNone/>
            </a:pPr>
            <a:r>
              <a:rPr lang="es-PE" sz="2000"/>
              <a:t>Es la pequeña parte del espectro electromagnético a la que es sensible el ojo humano</a:t>
            </a:r>
            <a:r>
              <a:rPr lang="es-PE" sz="2000" smtClean="0"/>
              <a:t>. 400 </a:t>
            </a:r>
            <a:r>
              <a:rPr lang="es-PE" sz="2000"/>
              <a:t>nm &lt; λ &lt; 750 nm</a:t>
            </a:r>
          </a:p>
          <a:p>
            <a:pPr marL="68580" indent="0">
              <a:buNone/>
            </a:pPr>
            <a:r>
              <a:rPr lang="es-PE" sz="2000"/>
              <a:t>Se producen por saltos electrónicos entre niveles atómicos y moleculares.</a:t>
            </a:r>
          </a:p>
          <a:p>
            <a:pPr marL="68580" indent="0">
              <a:buNone/>
            </a:pPr>
            <a:r>
              <a:rPr lang="es-PE" sz="2000"/>
              <a:t>Los cables de fibra óptica permiten utilizar la luz visible para transmitir grandes volúmenes de información a grandes distancias, sobre todo con el uso del láser (luz </a:t>
            </a:r>
            <a:r>
              <a:rPr lang="es-PE" sz="2000" smtClean="0"/>
              <a:t>monocromática </a:t>
            </a:r>
            <a:r>
              <a:rPr lang="es-PE" sz="2000"/>
              <a:t>y coherente).</a:t>
            </a:r>
          </a:p>
          <a:p>
            <a:pPr marL="68580" indent="0" algn="just">
              <a:buNone/>
            </a:pPr>
            <a:endParaRPr lang="es-PE" sz="2000"/>
          </a:p>
        </p:txBody>
      </p:sp>
      <p:pic>
        <p:nvPicPr>
          <p:cNvPr id="4" name="Picture 2"/>
          <p:cNvPicPr/>
          <p:nvPr/>
        </p:nvPicPr>
        <p:blipFill rotWithShape="1">
          <a:blip r:embed="rId3" cstate="print"/>
          <a:srcRect t="53198"/>
          <a:stretch/>
        </p:blipFill>
        <p:spPr>
          <a:xfrm>
            <a:off x="4283968" y="3692862"/>
            <a:ext cx="4279562" cy="2432729"/>
          </a:xfrm>
          <a:prstGeom prst="rect">
            <a:avLst/>
          </a:prstGeom>
        </p:spPr>
      </p:pic>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95536" y="3437126"/>
            <a:ext cx="3518620" cy="29442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744456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39552" y="620688"/>
            <a:ext cx="7992888" cy="5760640"/>
          </a:xfrm>
        </p:spPr>
        <p:txBody>
          <a:bodyPr>
            <a:noAutofit/>
          </a:bodyPr>
          <a:lstStyle/>
          <a:p>
            <a:pPr marL="68580" indent="0">
              <a:buNone/>
            </a:pPr>
            <a:r>
              <a:rPr lang="es-PE" sz="2000" b="1"/>
              <a:t>Radiación infrarroja</a:t>
            </a:r>
          </a:p>
          <a:p>
            <a:pPr marL="68580" indent="0">
              <a:buNone/>
            </a:pPr>
            <a:r>
              <a:rPr lang="es-PE" sz="2000" smtClean="0"/>
              <a:t>Es </a:t>
            </a:r>
            <a:r>
              <a:rPr lang="es-PE" sz="2000"/>
              <a:t>emitida por cuerpos calientes y son debidas a vibraciones de los átomos</a:t>
            </a:r>
            <a:r>
              <a:rPr lang="es-PE" sz="2000" smtClean="0"/>
              <a:t>. 10</a:t>
            </a:r>
            <a:r>
              <a:rPr lang="es-PE" sz="2000" baseline="30000" smtClean="0"/>
              <a:t>-7</a:t>
            </a:r>
            <a:r>
              <a:rPr lang="es-PE" sz="2000" smtClean="0"/>
              <a:t> </a:t>
            </a:r>
            <a:r>
              <a:rPr lang="es-PE" sz="2000"/>
              <a:t>m &lt; λ &lt; 10</a:t>
            </a:r>
            <a:r>
              <a:rPr lang="es-PE" sz="2000" baseline="30000"/>
              <a:t>-3</a:t>
            </a:r>
            <a:r>
              <a:rPr lang="es-PE" sz="2000"/>
              <a:t> m</a:t>
            </a:r>
          </a:p>
          <a:p>
            <a:pPr marL="68580" indent="0" algn="just">
              <a:buNone/>
            </a:pPr>
            <a:r>
              <a:rPr lang="es-PE" sz="2000" smtClean="0"/>
              <a:t>La </a:t>
            </a:r>
            <a:r>
              <a:rPr lang="es-PE" sz="2000"/>
              <a:t>fotografía infrarroja tiene grandes aplicaciones: en medicina (termografías), en la industria textil se utiliza para identificar colorantes, en la detección de falsificaciones de obras de arte, en telemandos, estudios de aislantes térmicos</a:t>
            </a:r>
            <a:r>
              <a:rPr lang="es-PE" sz="2000" smtClean="0"/>
              <a:t>, </a:t>
            </a:r>
            <a:r>
              <a:rPr lang="es-PE" sz="2000"/>
              <a:t>etc.</a:t>
            </a:r>
          </a:p>
          <a:p>
            <a:pPr marL="68580" indent="0">
              <a:buNone/>
            </a:pPr>
            <a:r>
              <a:rPr lang="es-PE" sz="2000" smtClean="0"/>
              <a:t>En </a:t>
            </a:r>
            <a:r>
              <a:rPr lang="es-PE" sz="2000"/>
              <a:t>la foto se observa la fotografía en infrarrojos de un perro</a:t>
            </a:r>
            <a:r>
              <a:rPr lang="es-PE" sz="2000" smtClean="0"/>
              <a:t>.</a:t>
            </a:r>
          </a:p>
          <a:p>
            <a:pPr marL="68580" indent="0">
              <a:buNone/>
            </a:pPr>
            <a:endParaRPr lang="es-PE" sz="2000"/>
          </a:p>
        </p:txBody>
      </p:sp>
      <p:pic>
        <p:nvPicPr>
          <p:cNvPr id="12292" name="Picture 4" descr="http://e-ducativa.catedu.es/44700165/aula/archivos/repositorio/3000/3233/html/Perro_infrarrojo.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27584" y="3861048"/>
            <a:ext cx="2381250" cy="1512168"/>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Content Placeholder 3" descr="figura12.9.jp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a:xfrm>
            <a:off x="4572000" y="3666065"/>
            <a:ext cx="4007916" cy="2383073"/>
          </a:xfrm>
          <a:prstGeom prst="rect">
            <a:avLst/>
          </a:prstGeom>
        </p:spPr>
      </p:pic>
      <p:pic>
        <p:nvPicPr>
          <p:cNvPr id="2765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835696" y="5644283"/>
            <a:ext cx="2342397" cy="12137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665600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95536" y="620688"/>
            <a:ext cx="8136904" cy="5760640"/>
          </a:xfrm>
        </p:spPr>
        <p:txBody>
          <a:bodyPr>
            <a:noAutofit/>
          </a:bodyPr>
          <a:lstStyle/>
          <a:p>
            <a:pPr marL="68580" indent="0">
              <a:buNone/>
            </a:pPr>
            <a:r>
              <a:rPr lang="es-PE" sz="2000" b="1" smtClean="0"/>
              <a:t>Radiación </a:t>
            </a:r>
            <a:r>
              <a:rPr lang="es-PE" sz="2000" b="1"/>
              <a:t>de microondas</a:t>
            </a:r>
          </a:p>
          <a:p>
            <a:pPr marL="68580" indent="0">
              <a:buNone/>
            </a:pPr>
            <a:r>
              <a:rPr lang="es-PE" sz="2000" smtClean="0"/>
              <a:t>Son </a:t>
            </a:r>
            <a:r>
              <a:rPr lang="es-PE" sz="2000"/>
              <a:t>producidas por vibraciones de moléculas</a:t>
            </a:r>
            <a:r>
              <a:rPr lang="es-PE" sz="2000" smtClean="0"/>
              <a:t>. 0.1 </a:t>
            </a:r>
            <a:r>
              <a:rPr lang="es-PE" sz="2000"/>
              <a:t>mm &lt; λ &lt; 1 m</a:t>
            </a:r>
          </a:p>
          <a:p>
            <a:pPr marL="68580" indent="0">
              <a:buNone/>
            </a:pPr>
            <a:r>
              <a:rPr lang="es-PE" sz="2000" smtClean="0"/>
              <a:t>Se </a:t>
            </a:r>
            <a:r>
              <a:rPr lang="es-PE" sz="2000"/>
              <a:t>utilizan en el radar, en radioastronomía, banda UHF de televisión, enlaces de telefonía móvil y en hornos </a:t>
            </a:r>
            <a:r>
              <a:rPr lang="es-PE" sz="2000" smtClean="0"/>
              <a:t>eléctricos.</a:t>
            </a:r>
          </a:p>
          <a:p>
            <a:pPr marL="68580" indent="0">
              <a:buNone/>
            </a:pPr>
            <a:endParaRPr lang="es-PE" sz="2000" smtClean="0"/>
          </a:p>
          <a:p>
            <a:pPr marL="68580" indent="0">
              <a:buNone/>
            </a:pPr>
            <a:r>
              <a:rPr lang="es-PE" sz="2000" b="1" smtClean="0"/>
              <a:t>Ondas de radio</a:t>
            </a:r>
          </a:p>
          <a:p>
            <a:pPr marL="68580" indent="0" algn="just">
              <a:buNone/>
            </a:pPr>
            <a:r>
              <a:rPr lang="es-PE" sz="2000" smtClean="0"/>
              <a:t>Son </a:t>
            </a:r>
            <a:r>
              <a:rPr lang="es-PE" sz="2000"/>
              <a:t>ondas electromagnéticas producidas por el hombre mediante dispositivos electrónicos, sobre todo circuitos oscilantes, y se detectan mediante antenas.</a:t>
            </a:r>
          </a:p>
          <a:p>
            <a:pPr marL="68580" indent="0">
              <a:buNone/>
            </a:pPr>
            <a:endParaRPr lang="es-PE" sz="2000"/>
          </a:p>
          <a:p>
            <a:pPr marL="68580" indent="0" algn="ctr">
              <a:buNone/>
            </a:pPr>
            <a:r>
              <a:rPr lang="es-PE" sz="2000"/>
              <a:t>1 cm &lt; λ &lt; 1 km</a:t>
            </a:r>
          </a:p>
          <a:p>
            <a:pPr marL="68580" indent="0">
              <a:buNone/>
            </a:pPr>
            <a:endParaRPr lang="es-PE" sz="2000"/>
          </a:p>
          <a:p>
            <a:pPr marL="68580" indent="0">
              <a:buNone/>
            </a:pPr>
            <a:r>
              <a:rPr lang="es-PE" sz="2000"/>
              <a:t>Se emplean en radiodifusión (sistemas de radio y televisión).</a:t>
            </a:r>
          </a:p>
        </p:txBody>
      </p:sp>
    </p:spTree>
    <p:extLst>
      <p:ext uri="{BB962C8B-B14F-4D97-AF65-F5344CB8AC3E}">
        <p14:creationId xmlns:p14="http://schemas.microsoft.com/office/powerpoint/2010/main" xmlns="" val="27832937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83568" y="871538"/>
            <a:ext cx="7920880" cy="53657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986822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051"/>
          <p:cNvSpPr txBox="1">
            <a:spLocks noChangeArrowheads="1"/>
          </p:cNvSpPr>
          <p:nvPr/>
        </p:nvSpPr>
        <p:spPr bwMode="auto">
          <a:xfrm>
            <a:off x="609600" y="2133600"/>
            <a:ext cx="1455738"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2800">
                <a:latin typeface="Symbol" pitchFamily="18" charset="2"/>
              </a:rPr>
              <a:t>l</a:t>
            </a:r>
            <a:r>
              <a:rPr lang="en-US" sz="2800">
                <a:latin typeface="Times New Roman" pitchFamily="18" charset="0"/>
              </a:rPr>
              <a:t> x </a:t>
            </a:r>
            <a:r>
              <a:rPr lang="en-US" sz="2800">
                <a:latin typeface="Symbol" pitchFamily="18" charset="2"/>
              </a:rPr>
              <a:t>n</a:t>
            </a:r>
            <a:r>
              <a:rPr lang="en-US" sz="2800">
                <a:latin typeface="Times New Roman" pitchFamily="18" charset="0"/>
              </a:rPr>
              <a:t> = c</a:t>
            </a:r>
          </a:p>
        </p:txBody>
      </p:sp>
      <p:sp>
        <p:nvSpPr>
          <p:cNvPr id="5" name="Text Box 2052"/>
          <p:cNvSpPr txBox="1">
            <a:spLocks noChangeArrowheads="1"/>
          </p:cNvSpPr>
          <p:nvPr/>
        </p:nvSpPr>
        <p:spPr bwMode="auto">
          <a:xfrm>
            <a:off x="1155700" y="2576513"/>
            <a:ext cx="1198563"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2800">
                <a:latin typeface="Symbol" pitchFamily="18" charset="2"/>
              </a:rPr>
              <a:t>l</a:t>
            </a:r>
            <a:r>
              <a:rPr lang="en-US" sz="2800">
                <a:latin typeface="Times New Roman" pitchFamily="18" charset="0"/>
              </a:rPr>
              <a:t> = c/</a:t>
            </a:r>
            <a:r>
              <a:rPr lang="en-US" sz="2800">
                <a:latin typeface="Symbol" pitchFamily="18" charset="2"/>
              </a:rPr>
              <a:t>n</a:t>
            </a:r>
          </a:p>
        </p:txBody>
      </p:sp>
      <p:sp>
        <p:nvSpPr>
          <p:cNvPr id="6" name="Text Box 2053"/>
          <p:cNvSpPr txBox="1">
            <a:spLocks noChangeArrowheads="1"/>
          </p:cNvSpPr>
          <p:nvPr/>
        </p:nvSpPr>
        <p:spPr bwMode="auto">
          <a:xfrm>
            <a:off x="1155700" y="3017838"/>
            <a:ext cx="5348288"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2800">
                <a:latin typeface="Symbol" pitchFamily="18" charset="2"/>
              </a:rPr>
              <a:t>l</a:t>
            </a:r>
            <a:r>
              <a:rPr lang="en-US" sz="2800">
                <a:latin typeface="Times New Roman" pitchFamily="18" charset="0"/>
              </a:rPr>
              <a:t> = </a:t>
            </a:r>
            <a:r>
              <a:rPr lang="en-US" sz="2800"/>
              <a:t>3.00 x 10</a:t>
            </a:r>
            <a:r>
              <a:rPr lang="en-US" sz="2800" baseline="30000"/>
              <a:t>8</a:t>
            </a:r>
            <a:r>
              <a:rPr lang="en-US" sz="2800"/>
              <a:t> m/s </a:t>
            </a:r>
            <a:r>
              <a:rPr lang="en-US" sz="2800" b="1"/>
              <a:t>/</a:t>
            </a:r>
            <a:r>
              <a:rPr lang="en-US" sz="2800"/>
              <a:t> 6.0 x 10</a:t>
            </a:r>
            <a:r>
              <a:rPr lang="en-US" sz="2800" baseline="30000"/>
              <a:t>4</a:t>
            </a:r>
            <a:r>
              <a:rPr lang="en-US" sz="2800"/>
              <a:t> Hz</a:t>
            </a:r>
            <a:r>
              <a:rPr lang="en-US" sz="2800">
                <a:latin typeface="Times New Roman" pitchFamily="18" charset="0"/>
              </a:rPr>
              <a:t> </a:t>
            </a:r>
          </a:p>
        </p:txBody>
      </p:sp>
      <p:sp>
        <p:nvSpPr>
          <p:cNvPr id="7" name="Text Box 2054"/>
          <p:cNvSpPr txBox="1">
            <a:spLocks noChangeArrowheads="1"/>
          </p:cNvSpPr>
          <p:nvPr/>
        </p:nvSpPr>
        <p:spPr bwMode="auto">
          <a:xfrm>
            <a:off x="1152525" y="3459163"/>
            <a:ext cx="2554288"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2800">
                <a:latin typeface="Symbol" pitchFamily="18" charset="2"/>
              </a:rPr>
              <a:t>l</a:t>
            </a:r>
            <a:r>
              <a:rPr lang="en-US" sz="2800">
                <a:latin typeface="Times New Roman" pitchFamily="18" charset="0"/>
              </a:rPr>
              <a:t> = </a:t>
            </a:r>
            <a:r>
              <a:rPr lang="en-US" sz="2800"/>
              <a:t>5.0 x 10</a:t>
            </a:r>
            <a:r>
              <a:rPr lang="en-US" sz="2800" baseline="30000"/>
              <a:t>3</a:t>
            </a:r>
            <a:r>
              <a:rPr lang="en-US" sz="2800"/>
              <a:t> m</a:t>
            </a:r>
          </a:p>
        </p:txBody>
      </p:sp>
      <p:grpSp>
        <p:nvGrpSpPr>
          <p:cNvPr id="8" name="Group 2064"/>
          <p:cNvGrpSpPr>
            <a:grpSpLocks/>
          </p:cNvGrpSpPr>
          <p:nvPr/>
        </p:nvGrpSpPr>
        <p:grpSpPr bwMode="auto">
          <a:xfrm>
            <a:off x="152400" y="4572000"/>
            <a:ext cx="5299075" cy="2105025"/>
            <a:chOff x="96" y="2880"/>
            <a:chExt cx="3338" cy="1326"/>
          </a:xfrm>
        </p:grpSpPr>
        <p:sp>
          <p:nvSpPr>
            <p:cNvPr id="9" name="Text Box 2055"/>
            <p:cNvSpPr txBox="1">
              <a:spLocks noChangeArrowheads="1"/>
            </p:cNvSpPr>
            <p:nvPr/>
          </p:nvSpPr>
          <p:spPr bwMode="auto">
            <a:xfrm>
              <a:off x="2324" y="3456"/>
              <a:ext cx="1110" cy="5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s-ES">
                  <a:solidFill>
                    <a:srgbClr val="000000"/>
                  </a:solidFill>
                  <a:cs typeface="Times New Roman" pitchFamily="18" charset="0"/>
                </a:rPr>
                <a:t>onda </a:t>
              </a:r>
              <a:endParaRPr lang="es-MX">
                <a:solidFill>
                  <a:srgbClr val="000000"/>
                </a:solidFill>
                <a:cs typeface="Times New Roman" pitchFamily="18" charset="0"/>
              </a:endParaRPr>
            </a:p>
            <a:p>
              <a:pPr algn="ctr"/>
              <a:r>
                <a:rPr lang="es-ES">
                  <a:solidFill>
                    <a:srgbClr val="000000"/>
                  </a:solidFill>
                  <a:cs typeface="Times New Roman" pitchFamily="18" charset="0"/>
                </a:rPr>
                <a:t>radiofónica </a:t>
              </a:r>
              <a:endParaRPr lang="en-US">
                <a:solidFill>
                  <a:srgbClr val="000000"/>
                </a:solidFill>
                <a:cs typeface="Times New Roman" pitchFamily="18" charset="0"/>
              </a:endParaRPr>
            </a:p>
          </p:txBody>
        </p:sp>
        <p:graphicFrame>
          <p:nvGraphicFramePr>
            <p:cNvPr id="10" name="Object 2056"/>
            <p:cNvGraphicFramePr>
              <a:graphicFrameLocks noChangeAspect="1"/>
            </p:cNvGraphicFramePr>
            <p:nvPr/>
          </p:nvGraphicFramePr>
          <p:xfrm>
            <a:off x="96" y="2880"/>
            <a:ext cx="2208" cy="1326"/>
          </p:xfrm>
          <a:graphic>
            <a:graphicData uri="http://schemas.openxmlformats.org/presentationml/2006/ole">
              <p:oleObj spid="_x0000_s23612" name="Clip" r:id="rId3" imgW="4596143" imgH="2764325" progId="">
                <p:embed/>
              </p:oleObj>
            </a:graphicData>
          </a:graphic>
        </p:graphicFrame>
      </p:grpSp>
      <p:grpSp>
        <p:nvGrpSpPr>
          <p:cNvPr id="11" name="Group 2066"/>
          <p:cNvGrpSpPr>
            <a:grpSpLocks/>
          </p:cNvGrpSpPr>
          <p:nvPr/>
        </p:nvGrpSpPr>
        <p:grpSpPr bwMode="auto">
          <a:xfrm>
            <a:off x="152400" y="304800"/>
            <a:ext cx="8140700" cy="1636713"/>
            <a:chOff x="96" y="192"/>
            <a:chExt cx="5128" cy="1031"/>
          </a:xfrm>
        </p:grpSpPr>
        <p:sp>
          <p:nvSpPr>
            <p:cNvPr id="12" name="Text Box 2050"/>
            <p:cNvSpPr txBox="1">
              <a:spLocks noChangeArrowheads="1"/>
            </p:cNvSpPr>
            <p:nvPr/>
          </p:nvSpPr>
          <p:spPr bwMode="auto">
            <a:xfrm>
              <a:off x="604" y="396"/>
              <a:ext cx="4620" cy="5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es-ES" dirty="0">
                  <a:solidFill>
                    <a:srgbClr val="3333CC"/>
                  </a:solidFill>
                  <a:cs typeface="Times New Roman" pitchFamily="18" charset="0"/>
                </a:rPr>
                <a:t>Un fotón tiene una frecuencia de </a:t>
              </a:r>
              <a:r>
                <a:rPr lang="en-US" dirty="0">
                  <a:solidFill>
                    <a:schemeClr val="accent2"/>
                  </a:solidFill>
                </a:rPr>
                <a:t>6.0 x 10</a:t>
              </a:r>
              <a:r>
                <a:rPr lang="en-US" baseline="30000" dirty="0">
                  <a:solidFill>
                    <a:schemeClr val="accent2"/>
                  </a:solidFill>
                </a:rPr>
                <a:t>4</a:t>
              </a:r>
              <a:r>
                <a:rPr lang="en-US" dirty="0">
                  <a:solidFill>
                    <a:schemeClr val="accent2"/>
                  </a:solidFill>
                </a:rPr>
                <a:t> Hz. </a:t>
              </a:r>
              <a:r>
                <a:rPr lang="es-ES" dirty="0">
                  <a:solidFill>
                    <a:srgbClr val="3333CC"/>
                  </a:solidFill>
                  <a:cs typeface="Arial" pitchFamily="34" charset="0"/>
                </a:rPr>
                <a:t>Al convertir </a:t>
              </a:r>
              <a:endParaRPr lang="es-ES" dirty="0">
                <a:solidFill>
                  <a:schemeClr val="accent2"/>
                </a:solidFill>
                <a:cs typeface="Times New Roman" pitchFamily="18" charset="0"/>
              </a:endParaRPr>
            </a:p>
            <a:p>
              <a:r>
                <a:rPr lang="es-ES" dirty="0">
                  <a:solidFill>
                    <a:schemeClr val="accent2"/>
                  </a:solidFill>
                  <a:cs typeface="Arial" pitchFamily="34" charset="0"/>
                </a:rPr>
                <a:t>esta frecuencia en longitud de onda (</a:t>
              </a:r>
              <a:r>
                <a:rPr lang="es-ES" dirty="0" err="1">
                  <a:solidFill>
                    <a:schemeClr val="accent2"/>
                  </a:solidFill>
                  <a:cs typeface="Arial" pitchFamily="34" charset="0"/>
                </a:rPr>
                <a:t>nm</a:t>
              </a:r>
              <a:r>
                <a:rPr lang="es-ES" dirty="0">
                  <a:solidFill>
                    <a:schemeClr val="accent2"/>
                  </a:solidFill>
                  <a:cs typeface="Arial" pitchFamily="34" charset="0"/>
                </a:rPr>
                <a:t>). ¿Hace esta </a:t>
              </a:r>
              <a:endParaRPr lang="es-MX" dirty="0">
                <a:solidFill>
                  <a:schemeClr val="accent2"/>
                </a:solidFill>
                <a:cs typeface="Arial" pitchFamily="34" charset="0"/>
              </a:endParaRPr>
            </a:p>
            <a:p>
              <a:r>
                <a:rPr lang="es-MX" dirty="0">
                  <a:solidFill>
                    <a:schemeClr val="accent2"/>
                  </a:solidFill>
                  <a:cs typeface="Arial" pitchFamily="34" charset="0"/>
                </a:rPr>
                <a:t>f</a:t>
              </a:r>
              <a:r>
                <a:rPr lang="es-ES" dirty="0" err="1">
                  <a:solidFill>
                    <a:schemeClr val="accent2"/>
                  </a:solidFill>
                  <a:cs typeface="Arial" pitchFamily="34" charset="0"/>
                </a:rPr>
                <a:t>recuencia</a:t>
              </a:r>
              <a:r>
                <a:rPr lang="es-MX" dirty="0">
                  <a:solidFill>
                    <a:schemeClr val="accent2"/>
                  </a:solidFill>
                  <a:cs typeface="Arial" pitchFamily="34" charset="0"/>
                </a:rPr>
                <a:t> </a:t>
              </a:r>
              <a:r>
                <a:rPr lang="es-ES" dirty="0">
                  <a:solidFill>
                    <a:schemeClr val="accent2"/>
                  </a:solidFill>
                  <a:cs typeface="Arial" pitchFamily="34" charset="0"/>
                </a:rPr>
                <a:t>caer en la región visible? </a:t>
              </a:r>
            </a:p>
          </p:txBody>
        </p:sp>
        <p:graphicFrame>
          <p:nvGraphicFramePr>
            <p:cNvPr id="13" name="Object 2057"/>
            <p:cNvGraphicFramePr>
              <a:graphicFrameLocks noChangeAspect="1"/>
            </p:cNvGraphicFramePr>
            <p:nvPr/>
          </p:nvGraphicFramePr>
          <p:xfrm>
            <a:off x="96" y="192"/>
            <a:ext cx="539" cy="1031"/>
          </p:xfrm>
          <a:graphic>
            <a:graphicData uri="http://schemas.openxmlformats.org/presentationml/2006/ole">
              <p:oleObj spid="_x0000_s23613" name="Clip" r:id="rId4" imgW="856615" imgH="1637665" progId="">
                <p:embed/>
              </p:oleObj>
            </a:graphicData>
          </a:graphic>
        </p:graphicFrame>
      </p:grpSp>
      <p:sp>
        <p:nvSpPr>
          <p:cNvPr id="14" name="Text Box 2059"/>
          <p:cNvSpPr txBox="1">
            <a:spLocks noChangeArrowheads="1"/>
          </p:cNvSpPr>
          <p:nvPr/>
        </p:nvSpPr>
        <p:spPr bwMode="auto">
          <a:xfrm>
            <a:off x="1152525" y="3900488"/>
            <a:ext cx="2887663"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2800">
                <a:latin typeface="Symbol" pitchFamily="18" charset="2"/>
              </a:rPr>
              <a:t>l</a:t>
            </a:r>
            <a:r>
              <a:rPr lang="en-US" sz="2800">
                <a:latin typeface="Times New Roman" pitchFamily="18" charset="0"/>
              </a:rPr>
              <a:t> = </a:t>
            </a:r>
            <a:r>
              <a:rPr lang="en-US" sz="2800"/>
              <a:t>5.0 x 10</a:t>
            </a:r>
            <a:r>
              <a:rPr lang="en-US" sz="2800" baseline="30000"/>
              <a:t>12</a:t>
            </a:r>
            <a:r>
              <a:rPr lang="en-US" sz="2800"/>
              <a:t> nm</a:t>
            </a:r>
          </a:p>
        </p:txBody>
      </p:sp>
      <p:grpSp>
        <p:nvGrpSpPr>
          <p:cNvPr id="15" name="Group 2063"/>
          <p:cNvGrpSpPr>
            <a:grpSpLocks/>
          </p:cNvGrpSpPr>
          <p:nvPr/>
        </p:nvGrpSpPr>
        <p:grpSpPr bwMode="auto">
          <a:xfrm>
            <a:off x="6172200" y="1600200"/>
            <a:ext cx="2819400" cy="4375150"/>
            <a:chOff x="3888" y="1008"/>
            <a:chExt cx="1776" cy="2756"/>
          </a:xfrm>
        </p:grpSpPr>
        <p:pic>
          <p:nvPicPr>
            <p:cNvPr id="16" name="Picture 2060" descr="C:\Chang Powerpoint\Figures\cng7ch07\cha56011_0704L.jpeg"/>
            <p:cNvPicPr>
              <a:picLocks noChangeAspect="1" noChangeArrowheads="1"/>
            </p:cNvPicPr>
            <p:nvPr/>
          </p:nvPicPr>
          <p:blipFill>
            <a:blip r:embed="rId5" cstate="print">
              <a:extLst>
                <a:ext uri="{28A0092B-C50C-407E-A947-70E740481C1C}">
                  <a14:useLocalDpi xmlns:a14="http://schemas.microsoft.com/office/drawing/2010/main" xmlns="" val="0"/>
                </a:ext>
              </a:extLst>
            </a:blip>
            <a:srcRect l="75226" b="34993"/>
            <a:stretch>
              <a:fillRect/>
            </a:stretch>
          </p:blipFill>
          <p:spPr bwMode="auto">
            <a:xfrm>
              <a:off x="4036" y="1008"/>
              <a:ext cx="1628" cy="2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Box 2061"/>
            <p:cNvSpPr txBox="1">
              <a:spLocks noChangeArrowheads="1"/>
            </p:cNvSpPr>
            <p:nvPr/>
          </p:nvSpPr>
          <p:spPr bwMode="auto">
            <a:xfrm>
              <a:off x="3888" y="1144"/>
              <a:ext cx="19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a:latin typeface="Symbol" pitchFamily="18" charset="2"/>
                </a:rPr>
                <a:t>l</a:t>
              </a:r>
            </a:p>
          </p:txBody>
        </p:sp>
        <p:sp>
          <p:nvSpPr>
            <p:cNvPr id="18" name="Text Box 2062"/>
            <p:cNvSpPr txBox="1">
              <a:spLocks noChangeArrowheads="1"/>
            </p:cNvSpPr>
            <p:nvPr/>
          </p:nvSpPr>
          <p:spPr bwMode="auto">
            <a:xfrm>
              <a:off x="3889" y="1696"/>
              <a:ext cx="191"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1800" b="1">
                  <a:latin typeface="Symbol" pitchFamily="18" charset="2"/>
                </a:rPr>
                <a:t>n</a:t>
              </a:r>
            </a:p>
          </p:txBody>
        </p:sp>
      </p:grpSp>
      <p:sp>
        <p:nvSpPr>
          <p:cNvPr id="20" name="Rectangle 2067"/>
          <p:cNvSpPr>
            <a:spLocks noChangeArrowheads="1"/>
          </p:cNvSpPr>
          <p:nvPr/>
        </p:nvSpPr>
        <p:spPr bwMode="auto">
          <a:xfrm>
            <a:off x="6629400" y="5638800"/>
            <a:ext cx="923651" cy="38779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nSpc>
                <a:spcPct val="80000"/>
              </a:lnSpc>
            </a:pPr>
            <a:r>
              <a:rPr lang="en-US" sz="1200"/>
              <a:t>Radio FM.</a:t>
            </a:r>
          </a:p>
          <a:p>
            <a:pPr>
              <a:lnSpc>
                <a:spcPct val="80000"/>
              </a:lnSpc>
            </a:pPr>
            <a:r>
              <a:rPr lang="en-US" sz="1200"/>
              <a:t>TV VHF</a:t>
            </a:r>
            <a:endParaRPr lang="es-ES" sz="1200"/>
          </a:p>
        </p:txBody>
      </p:sp>
      <p:sp>
        <p:nvSpPr>
          <p:cNvPr id="21" name="Rectangle 2068"/>
          <p:cNvSpPr>
            <a:spLocks noChangeArrowheads="1"/>
          </p:cNvSpPr>
          <p:nvPr/>
        </p:nvSpPr>
        <p:spPr bwMode="auto">
          <a:xfrm>
            <a:off x="7751777" y="5638800"/>
            <a:ext cx="620684" cy="38779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lnSpc>
                <a:spcPct val="80000"/>
              </a:lnSpc>
            </a:pPr>
            <a:r>
              <a:rPr lang="en-US" sz="1200"/>
              <a:t>Radio</a:t>
            </a:r>
          </a:p>
          <a:p>
            <a:pPr algn="ctr">
              <a:lnSpc>
                <a:spcPct val="80000"/>
              </a:lnSpc>
            </a:pPr>
            <a:r>
              <a:rPr lang="en-US" sz="1200"/>
              <a:t> AM</a:t>
            </a:r>
            <a:endParaRPr lang="es-ES" sz="1200"/>
          </a:p>
        </p:txBody>
      </p:sp>
      <p:sp>
        <p:nvSpPr>
          <p:cNvPr id="22" name="Rectangle 2072"/>
          <p:cNvSpPr>
            <a:spLocks noChangeArrowheads="1"/>
          </p:cNvSpPr>
          <p:nvPr/>
        </p:nvSpPr>
        <p:spPr bwMode="auto">
          <a:xfrm>
            <a:off x="7239000" y="3124200"/>
            <a:ext cx="1053494" cy="4616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s-ES" sz="1200">
                <a:cs typeface="Times New Roman" pitchFamily="18" charset="0"/>
              </a:rPr>
              <a:t>onda </a:t>
            </a:r>
            <a:endParaRPr lang="es-MX" sz="1200">
              <a:cs typeface="Times New Roman" pitchFamily="18" charset="0"/>
            </a:endParaRPr>
          </a:p>
          <a:p>
            <a:r>
              <a:rPr lang="es-ES" sz="1200">
                <a:cs typeface="Times New Roman" pitchFamily="18" charset="0"/>
              </a:rPr>
              <a:t>radiofónica</a:t>
            </a:r>
          </a:p>
        </p:txBody>
      </p:sp>
    </p:spTree>
    <p:extLst>
      <p:ext uri="{BB962C8B-B14F-4D97-AF65-F5344CB8AC3E}">
        <p14:creationId xmlns:p14="http://schemas.microsoft.com/office/powerpoint/2010/main" xmlns="" val="41389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0-#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1+#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utoUpdateAnimBg="0"/>
      <p:bldP spid="14"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7"/>
          <p:cNvSpPr txBox="1">
            <a:spLocks noChangeArrowheads="1"/>
          </p:cNvSpPr>
          <p:nvPr/>
        </p:nvSpPr>
        <p:spPr bwMode="auto">
          <a:xfrm>
            <a:off x="685800" y="2482850"/>
            <a:ext cx="1584325"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800"/>
              <a:t>E = h x </a:t>
            </a:r>
            <a:r>
              <a:rPr lang="en-US" sz="2800">
                <a:latin typeface="Symbol" pitchFamily="18" charset="2"/>
              </a:rPr>
              <a:t>n</a:t>
            </a:r>
          </a:p>
        </p:txBody>
      </p:sp>
      <p:sp>
        <p:nvSpPr>
          <p:cNvPr id="5" name="Text Box 1028"/>
          <p:cNvSpPr txBox="1">
            <a:spLocks noChangeArrowheads="1"/>
          </p:cNvSpPr>
          <p:nvPr/>
        </p:nvSpPr>
        <p:spPr bwMode="auto">
          <a:xfrm>
            <a:off x="685800" y="3479800"/>
            <a:ext cx="7993063"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800"/>
              <a:t>E = </a:t>
            </a:r>
            <a:r>
              <a:rPr lang="en-US"/>
              <a:t>6.63 x 10</a:t>
            </a:r>
            <a:r>
              <a:rPr lang="en-US" baseline="30000"/>
              <a:t>-34</a:t>
            </a:r>
            <a:r>
              <a:rPr lang="en-US"/>
              <a:t> (J</a:t>
            </a:r>
            <a:r>
              <a:rPr lang="en-US" sz="1800">
                <a:cs typeface="Arial" pitchFamily="34" charset="0"/>
              </a:rPr>
              <a:t>•</a:t>
            </a:r>
            <a:r>
              <a:rPr lang="en-US"/>
              <a:t>s) x 3.00 x 10 </a:t>
            </a:r>
            <a:r>
              <a:rPr lang="en-US" baseline="30000"/>
              <a:t>8</a:t>
            </a:r>
            <a:r>
              <a:rPr lang="en-US"/>
              <a:t> (m/s) / 0.154 x 10</a:t>
            </a:r>
            <a:r>
              <a:rPr lang="en-US" baseline="30000"/>
              <a:t>-9</a:t>
            </a:r>
            <a:r>
              <a:rPr lang="en-US"/>
              <a:t> (m)</a:t>
            </a:r>
          </a:p>
        </p:txBody>
      </p:sp>
      <p:sp>
        <p:nvSpPr>
          <p:cNvPr id="6" name="Text Box 1029"/>
          <p:cNvSpPr txBox="1">
            <a:spLocks noChangeArrowheads="1"/>
          </p:cNvSpPr>
          <p:nvPr/>
        </p:nvSpPr>
        <p:spPr bwMode="auto">
          <a:xfrm>
            <a:off x="685800" y="3976688"/>
            <a:ext cx="2693988"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800"/>
              <a:t>E = </a:t>
            </a:r>
            <a:r>
              <a:rPr lang="en-US"/>
              <a:t>1.29 x 10 </a:t>
            </a:r>
            <a:r>
              <a:rPr lang="en-US" baseline="30000"/>
              <a:t>-15</a:t>
            </a:r>
            <a:r>
              <a:rPr lang="en-US"/>
              <a:t> J</a:t>
            </a:r>
          </a:p>
        </p:txBody>
      </p:sp>
      <p:graphicFrame>
        <p:nvGraphicFramePr>
          <p:cNvPr id="7" name="Object 1030"/>
          <p:cNvGraphicFramePr>
            <a:graphicFrameLocks noChangeAspect="1"/>
          </p:cNvGraphicFramePr>
          <p:nvPr/>
        </p:nvGraphicFramePr>
        <p:xfrm>
          <a:off x="6804248" y="1844824"/>
          <a:ext cx="1758950" cy="2692400"/>
        </p:xfrm>
        <a:graphic>
          <a:graphicData uri="http://schemas.openxmlformats.org/presentationml/2006/ole">
            <p:oleObj spid="_x0000_s24634" name="Clip" r:id="rId3" imgW="962863" imgH="1474927" progId="">
              <p:embed/>
            </p:oleObj>
          </a:graphicData>
        </a:graphic>
      </p:graphicFrame>
      <p:sp>
        <p:nvSpPr>
          <p:cNvPr id="8" name="Text Box 1031"/>
          <p:cNvSpPr txBox="1">
            <a:spLocks noChangeArrowheads="1"/>
          </p:cNvSpPr>
          <p:nvPr/>
        </p:nvSpPr>
        <p:spPr bwMode="auto">
          <a:xfrm>
            <a:off x="685800" y="2981325"/>
            <a:ext cx="20574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2800"/>
              <a:t>E = h x c /</a:t>
            </a:r>
            <a:r>
              <a:rPr lang="en-US" sz="2800">
                <a:latin typeface="Symbol" pitchFamily="18" charset="2"/>
              </a:rPr>
              <a:t> l</a:t>
            </a:r>
            <a:endParaRPr lang="en-US"/>
          </a:p>
        </p:txBody>
      </p:sp>
      <p:sp>
        <p:nvSpPr>
          <p:cNvPr id="10" name="Line 1033"/>
          <p:cNvSpPr>
            <a:spLocks noChangeShapeType="1"/>
          </p:cNvSpPr>
          <p:nvPr/>
        </p:nvSpPr>
        <p:spPr bwMode="auto">
          <a:xfrm flipV="1">
            <a:off x="3352800" y="3657600"/>
            <a:ext cx="228600" cy="228600"/>
          </a:xfrm>
          <a:prstGeom prst="line">
            <a:avLst/>
          </a:prstGeom>
          <a:noFill/>
          <a:ln w="254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s-PE"/>
          </a:p>
        </p:txBody>
      </p:sp>
      <p:sp>
        <p:nvSpPr>
          <p:cNvPr id="11" name="Line 1034"/>
          <p:cNvSpPr>
            <a:spLocks noChangeShapeType="1"/>
          </p:cNvSpPr>
          <p:nvPr/>
        </p:nvSpPr>
        <p:spPr bwMode="auto">
          <a:xfrm flipV="1">
            <a:off x="5867400" y="3657600"/>
            <a:ext cx="228600" cy="228600"/>
          </a:xfrm>
          <a:prstGeom prst="line">
            <a:avLst/>
          </a:prstGeom>
          <a:noFill/>
          <a:ln w="254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s-PE"/>
          </a:p>
        </p:txBody>
      </p:sp>
      <p:sp>
        <p:nvSpPr>
          <p:cNvPr id="12" name="Line 1035"/>
          <p:cNvSpPr>
            <a:spLocks noChangeShapeType="1"/>
          </p:cNvSpPr>
          <p:nvPr/>
        </p:nvSpPr>
        <p:spPr bwMode="auto">
          <a:xfrm flipV="1">
            <a:off x="5588000" y="3657600"/>
            <a:ext cx="228600" cy="228600"/>
          </a:xfrm>
          <a:prstGeom prst="line">
            <a:avLst/>
          </a:prstGeom>
          <a:noFill/>
          <a:ln w="254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s-PE"/>
          </a:p>
        </p:txBody>
      </p:sp>
      <p:grpSp>
        <p:nvGrpSpPr>
          <p:cNvPr id="14" name="Group 1039"/>
          <p:cNvGrpSpPr>
            <a:grpSpLocks/>
          </p:cNvGrpSpPr>
          <p:nvPr/>
        </p:nvGrpSpPr>
        <p:grpSpPr bwMode="auto">
          <a:xfrm>
            <a:off x="152400" y="304801"/>
            <a:ext cx="8763000" cy="1939925"/>
            <a:chOff x="96" y="192"/>
            <a:chExt cx="5520" cy="1222"/>
          </a:xfrm>
        </p:grpSpPr>
        <p:sp>
          <p:nvSpPr>
            <p:cNvPr id="15" name="Text Box 1026"/>
            <p:cNvSpPr txBox="1">
              <a:spLocks noChangeArrowheads="1"/>
            </p:cNvSpPr>
            <p:nvPr/>
          </p:nvSpPr>
          <p:spPr bwMode="auto">
            <a:xfrm>
              <a:off x="710" y="436"/>
              <a:ext cx="4906" cy="9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s-ES">
                  <a:solidFill>
                    <a:srgbClr val="3333CC"/>
                  </a:solidFill>
                  <a:cs typeface="Arial" pitchFamily="34" charset="0"/>
                </a:rPr>
                <a:t>Cuando el cobre se bombardea con electrones de alta-energía, se emiten rayos X. Calcule la energía (en joules) asociada con los fotones si la longitud de onda de los rayos X es 0.154 nm. </a:t>
              </a:r>
            </a:p>
          </p:txBody>
        </p:sp>
        <p:graphicFrame>
          <p:nvGraphicFramePr>
            <p:cNvPr id="16" name="Object 1037"/>
            <p:cNvGraphicFramePr>
              <a:graphicFrameLocks noChangeAspect="1"/>
            </p:cNvGraphicFramePr>
            <p:nvPr/>
          </p:nvGraphicFramePr>
          <p:xfrm>
            <a:off x="96" y="192"/>
            <a:ext cx="539" cy="1031"/>
          </p:xfrm>
          <a:graphic>
            <a:graphicData uri="http://schemas.openxmlformats.org/presentationml/2006/ole">
              <p:oleObj spid="_x0000_s24635" name="Clip" r:id="rId4" imgW="856615" imgH="1637665" progId="">
                <p:embed/>
              </p:oleObj>
            </a:graphicData>
          </a:graphic>
        </p:graphicFrame>
      </p:grpSp>
    </p:spTree>
    <p:extLst>
      <p:ext uri="{BB962C8B-B14F-4D97-AF65-F5344CB8AC3E}">
        <p14:creationId xmlns:p14="http://schemas.microsoft.com/office/powerpoint/2010/main" xmlns="" val="293348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0-#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8" grpId="0" autoUpdateAnimBg="0"/>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39552" y="1484784"/>
            <a:ext cx="8136904" cy="3096344"/>
          </a:xfrm>
        </p:spPr>
        <p:txBody>
          <a:bodyPr>
            <a:normAutofit fontScale="77500" lnSpcReduction="20000"/>
          </a:bodyPr>
          <a:lstStyle/>
          <a:p>
            <a:pPr marL="68580" indent="0">
              <a:buNone/>
            </a:pPr>
            <a:r>
              <a:rPr lang="es-PE" sz="3900" b="1" dirty="0">
                <a:solidFill>
                  <a:srgbClr val="FF0000"/>
                </a:solidFill>
              </a:rPr>
              <a:t>Espectros </a:t>
            </a:r>
            <a:r>
              <a:rPr lang="es-PE" sz="3900" b="1" dirty="0" smtClean="0">
                <a:solidFill>
                  <a:srgbClr val="FF0000"/>
                </a:solidFill>
              </a:rPr>
              <a:t>atómicos</a:t>
            </a:r>
          </a:p>
          <a:p>
            <a:pPr marL="68580" indent="0" algn="just">
              <a:buNone/>
            </a:pPr>
            <a:r>
              <a:rPr lang="es-PE" dirty="0" smtClean="0"/>
              <a:t>Cuando </a:t>
            </a:r>
            <a:r>
              <a:rPr lang="es-PE" dirty="0"/>
              <a:t>la luz emitida por elementos calentados pasa a través de un </a:t>
            </a:r>
            <a:r>
              <a:rPr lang="es-PE" b="1" dirty="0"/>
              <a:t>prisma</a:t>
            </a:r>
            <a:r>
              <a:rPr lang="es-PE" dirty="0"/>
              <a:t>, </a:t>
            </a:r>
            <a:r>
              <a:rPr lang="es-PE" dirty="0" smtClean="0"/>
              <a:t>no produce </a:t>
            </a:r>
            <a:r>
              <a:rPr lang="es-PE" dirty="0"/>
              <a:t>un espectro continuo. En cambio, se produce un espectro atómico </a:t>
            </a:r>
            <a:r>
              <a:rPr lang="es-PE" dirty="0" smtClean="0"/>
              <a:t>que consiste </a:t>
            </a:r>
            <a:r>
              <a:rPr lang="es-PE" dirty="0"/>
              <a:t>en líneas de diferentes colores separados por áreas oscuras </a:t>
            </a:r>
            <a:r>
              <a:rPr lang="es-PE" dirty="0" smtClean="0"/>
              <a:t>.</a:t>
            </a:r>
            <a:endParaRPr lang="es-PE" dirty="0"/>
          </a:p>
          <a:p>
            <a:pPr marL="68580" indent="0" algn="just">
              <a:buNone/>
            </a:pPr>
            <a:r>
              <a:rPr lang="es-PE" dirty="0"/>
              <a:t>Esta separación de colores indica que sólo se producen ciertas longitudes de </a:t>
            </a:r>
            <a:r>
              <a:rPr lang="es-PE" dirty="0" smtClean="0"/>
              <a:t>onda de </a:t>
            </a:r>
            <a:r>
              <a:rPr lang="es-PE" dirty="0"/>
              <a:t>luz cuando un elemento se calienta, lo que da a cada elemento un espectro </a:t>
            </a:r>
            <a:r>
              <a:rPr lang="es-PE" dirty="0" smtClean="0"/>
              <a:t>atómico único</a:t>
            </a:r>
            <a:r>
              <a:rPr lang="es-PE" dirty="0"/>
              <a:t>.</a:t>
            </a:r>
          </a:p>
        </p:txBody>
      </p:sp>
      <p:pic>
        <p:nvPicPr>
          <p:cNvPr id="32770" name="Picture 2" descr="http://www.monografias.com/trabajos82/modelo-atomico-de-bohr/image003.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27784" y="4365104"/>
            <a:ext cx="3888432" cy="2204864"/>
          </a:xfrm>
          <a:prstGeom prst="rect">
            <a:avLst/>
          </a:prstGeom>
          <a:noFill/>
          <a:extLst>
            <a:ext uri="{909E8E84-426E-40DD-AFC4-6F175D3DCCD1}">
              <a14:hiddenFill xmlns:a14="http://schemas.microsoft.com/office/drawing/2010/main" xmlns="">
                <a:solidFill>
                  <a:srgbClr val="FFFFFF"/>
                </a:solidFill>
              </a14:hiddenFill>
            </a:ext>
          </a:extLst>
        </p:spPr>
      </p:pic>
      <p:pic>
        <p:nvPicPr>
          <p:cNvPr id="124929" name="Picture 1"/>
          <p:cNvPicPr>
            <a:picLocks noChangeAspect="1" noChangeArrowheads="1"/>
          </p:cNvPicPr>
          <p:nvPr/>
        </p:nvPicPr>
        <p:blipFill>
          <a:blip r:embed="rId3" cstate="print"/>
          <a:srcRect/>
          <a:stretch>
            <a:fillRect/>
          </a:stretch>
        </p:blipFill>
        <p:spPr bwMode="auto">
          <a:xfrm>
            <a:off x="755576" y="620688"/>
            <a:ext cx="7416824" cy="864096"/>
          </a:xfrm>
          <a:prstGeom prst="rect">
            <a:avLst/>
          </a:prstGeom>
          <a:noFill/>
          <a:ln w="9525">
            <a:noFill/>
            <a:miter lim="800000"/>
            <a:headEnd/>
            <a:tailEnd/>
          </a:ln>
        </p:spPr>
      </p:pic>
    </p:spTree>
    <p:extLst>
      <p:ext uri="{BB962C8B-B14F-4D97-AF65-F5344CB8AC3E}">
        <p14:creationId xmlns:p14="http://schemas.microsoft.com/office/powerpoint/2010/main" xmlns="" val="2988477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spectro absorción H (SM 4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4600" y="3657600"/>
            <a:ext cx="6353175" cy="266065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Espectro emisión H (SM 40)"/>
          <p:cNvPicPr>
            <a:picLocks noChangeAspect="1" noChangeArrowheads="1"/>
          </p:cNvPicPr>
          <p:nvPr/>
        </p:nvPicPr>
        <p:blipFill>
          <a:blip r:embed="rId3" cstate="print">
            <a:extLst>
              <a:ext uri="{28A0092B-C50C-407E-A947-70E740481C1C}">
                <a14:useLocalDpi xmlns:a14="http://schemas.microsoft.com/office/drawing/2010/main" xmlns="" val="0"/>
              </a:ext>
            </a:extLst>
          </a:blip>
          <a:srcRect r="-1788"/>
          <a:stretch>
            <a:fillRect/>
          </a:stretch>
        </p:blipFill>
        <p:spPr bwMode="auto">
          <a:xfrm>
            <a:off x="2514600" y="228600"/>
            <a:ext cx="6324600" cy="309245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 Box 5"/>
          <p:cNvSpPr txBox="1">
            <a:spLocks noChangeArrowheads="1"/>
          </p:cNvSpPr>
          <p:nvPr/>
        </p:nvSpPr>
        <p:spPr bwMode="auto">
          <a:xfrm>
            <a:off x="609600" y="1371600"/>
            <a:ext cx="1752600" cy="1373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buFontTx/>
              <a:buNone/>
            </a:pPr>
            <a:r>
              <a:rPr lang="es-ES_tradnl" sz="2800" u="sng">
                <a:latin typeface="Times New Roman" pitchFamily="18" charset="0"/>
              </a:rPr>
              <a:t>Espectro de</a:t>
            </a:r>
            <a:br>
              <a:rPr lang="es-ES_tradnl" sz="2800" u="sng">
                <a:latin typeface="Times New Roman" pitchFamily="18" charset="0"/>
              </a:rPr>
            </a:br>
            <a:r>
              <a:rPr lang="es-ES_tradnl" sz="2800" u="sng">
                <a:latin typeface="Times New Roman" pitchFamily="18" charset="0"/>
              </a:rPr>
              <a:t>emisión</a:t>
            </a:r>
            <a:endParaRPr lang="es-ES_tradnl" sz="2400">
              <a:solidFill>
                <a:schemeClr val="accent2"/>
              </a:solidFill>
              <a:latin typeface="Times New Roman" pitchFamily="18" charset="0"/>
            </a:endParaRPr>
          </a:p>
        </p:txBody>
      </p:sp>
      <p:sp>
        <p:nvSpPr>
          <p:cNvPr id="7" name="Text Box 6"/>
          <p:cNvSpPr txBox="1">
            <a:spLocks noChangeArrowheads="1"/>
          </p:cNvSpPr>
          <p:nvPr/>
        </p:nvSpPr>
        <p:spPr bwMode="auto">
          <a:xfrm>
            <a:off x="685800" y="4267200"/>
            <a:ext cx="1676400" cy="1373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buFontTx/>
              <a:buNone/>
            </a:pPr>
            <a:r>
              <a:rPr lang="es-ES_tradnl" sz="2800" u="sng">
                <a:latin typeface="Times New Roman" pitchFamily="18" charset="0"/>
              </a:rPr>
              <a:t>Espectro de</a:t>
            </a:r>
            <a:br>
              <a:rPr lang="es-ES_tradnl" sz="2800" u="sng">
                <a:latin typeface="Times New Roman" pitchFamily="18" charset="0"/>
              </a:rPr>
            </a:br>
            <a:r>
              <a:rPr lang="es-ES_tradnl" sz="2800" u="sng">
                <a:latin typeface="Times New Roman" pitchFamily="18" charset="0"/>
              </a:rPr>
              <a:t>absorción</a:t>
            </a:r>
            <a:endParaRPr lang="es-ES_tradnl" sz="2400">
              <a:latin typeface="Times New Roman" pitchFamily="18" charset="0"/>
            </a:endParaRPr>
          </a:p>
        </p:txBody>
      </p:sp>
    </p:spTree>
    <p:extLst>
      <p:ext uri="{BB962C8B-B14F-4D97-AF65-F5344CB8AC3E}">
        <p14:creationId xmlns:p14="http://schemas.microsoft.com/office/powerpoint/2010/main" xmlns="" val="39985854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p:cNvPicPr>
            <a:picLocks noChangeAspect="1" noChangeArrowheads="1"/>
          </p:cNvPicPr>
          <p:nvPr/>
        </p:nvPicPr>
        <p:blipFill>
          <a:blip r:embed="rId2" cstate="print"/>
          <a:srcRect/>
          <a:stretch>
            <a:fillRect/>
          </a:stretch>
        </p:blipFill>
        <p:spPr bwMode="auto">
          <a:xfrm>
            <a:off x="611560" y="980728"/>
            <a:ext cx="7992888" cy="5053297"/>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18963" y="1268760"/>
            <a:ext cx="7951887" cy="49685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821440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27584" y="692696"/>
            <a:ext cx="7848872" cy="55834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494708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683568" y="3429000"/>
            <a:ext cx="1800200" cy="79208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Rectángulo"/>
          <p:cNvSpPr/>
          <p:nvPr/>
        </p:nvSpPr>
        <p:spPr>
          <a:xfrm>
            <a:off x="899592" y="3356992"/>
            <a:ext cx="1152128"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9552" y="980728"/>
            <a:ext cx="7704856" cy="42562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110558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3105"/>
          <a:stretch/>
        </p:blipFill>
        <p:spPr bwMode="auto">
          <a:xfrm>
            <a:off x="581024" y="692696"/>
            <a:ext cx="8036515" cy="2520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31640" y="3212976"/>
            <a:ext cx="6620279" cy="30963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544552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31640" y="548680"/>
            <a:ext cx="5472608" cy="348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47664" y="4149080"/>
            <a:ext cx="5760640" cy="1590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815119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09613" y="838200"/>
            <a:ext cx="7724775" cy="518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345342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ChangeArrowheads="1"/>
          </p:cNvSpPr>
          <p:nvPr/>
        </p:nvSpPr>
        <p:spPr bwMode="auto">
          <a:xfrm>
            <a:off x="4484687" y="3699867"/>
            <a:ext cx="184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es-ES_tradnl" sz="2000">
              <a:solidFill>
                <a:schemeClr val="tx2"/>
              </a:solidFill>
            </a:endParaRPr>
          </a:p>
        </p:txBody>
      </p:sp>
      <p:sp>
        <p:nvSpPr>
          <p:cNvPr id="13" name="Rectangle 3"/>
          <p:cNvSpPr>
            <a:spLocks noChangeArrowheads="1"/>
          </p:cNvSpPr>
          <p:nvPr/>
        </p:nvSpPr>
        <p:spPr bwMode="auto">
          <a:xfrm>
            <a:off x="611560" y="548679"/>
            <a:ext cx="8064896"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just">
              <a:spcBef>
                <a:spcPct val="50000"/>
              </a:spcBef>
            </a:pPr>
            <a:r>
              <a:rPr lang="es-ES" sz="2000" b="1">
                <a:solidFill>
                  <a:schemeClr val="bg2">
                    <a:lumMod val="50000"/>
                  </a:schemeClr>
                </a:solidFill>
              </a:rPr>
              <a:t>Los espectros de emisión </a:t>
            </a:r>
            <a:r>
              <a:rPr lang="es-ES" sz="2000"/>
              <a:t>de los elementos son</a:t>
            </a:r>
            <a:r>
              <a:rPr lang="en-GB" sz="2000"/>
              <a:t> </a:t>
            </a:r>
            <a:r>
              <a:rPr lang="es-ES" sz="2000"/>
              <a:t>discontinuos, contienen</a:t>
            </a:r>
            <a:r>
              <a:rPr lang="en-GB" sz="2000"/>
              <a:t> </a:t>
            </a:r>
            <a:r>
              <a:rPr lang="es-ES" sz="2000"/>
              <a:t>líneas discretas a longitudes</a:t>
            </a:r>
            <a:r>
              <a:rPr lang="en-GB" sz="2000"/>
              <a:t> </a:t>
            </a:r>
            <a:r>
              <a:rPr lang="es-ES" sz="2000"/>
              <a:t>de onda definidas y específicas de cada</a:t>
            </a:r>
            <a:r>
              <a:rPr lang="en-GB" sz="2000"/>
              <a:t> </a:t>
            </a:r>
            <a:r>
              <a:rPr lang="es-ES" sz="2000"/>
              <a:t>elemento</a:t>
            </a:r>
          </a:p>
        </p:txBody>
      </p:sp>
      <p:sp>
        <p:nvSpPr>
          <p:cNvPr id="14" name="Rectangle 4"/>
          <p:cNvSpPr>
            <a:spLocks noChangeArrowheads="1"/>
          </p:cNvSpPr>
          <p:nvPr/>
        </p:nvSpPr>
        <p:spPr bwMode="auto">
          <a:xfrm>
            <a:off x="2344737" y="1628180"/>
            <a:ext cx="4454525" cy="434975"/>
          </a:xfrm>
          <a:prstGeom prst="rect">
            <a:avLst/>
          </a:prstGeom>
          <a:solidFill>
            <a:srgbClr val="CCFFCC"/>
          </a:solidFill>
          <a:ln w="38100">
            <a:solidFill>
              <a:srgbClr val="0000FF"/>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just"/>
            <a:r>
              <a:rPr lang="es-ES" sz="2000" b="1"/>
              <a:t>Espectro de emisión del hidrógeno</a:t>
            </a:r>
          </a:p>
        </p:txBody>
      </p:sp>
      <p:sp>
        <p:nvSpPr>
          <p:cNvPr id="15" name="Rectangle 5"/>
          <p:cNvSpPr>
            <a:spLocks noChangeArrowheads="1"/>
          </p:cNvSpPr>
          <p:nvPr/>
        </p:nvSpPr>
        <p:spPr bwMode="auto">
          <a:xfrm>
            <a:off x="400051" y="2188567"/>
            <a:ext cx="8276406"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just">
              <a:spcBef>
                <a:spcPct val="50000"/>
              </a:spcBef>
            </a:pPr>
            <a:r>
              <a:rPr lang="es-ES" sz="2000"/>
              <a:t>Experimentalmente Balmer</a:t>
            </a:r>
            <a:r>
              <a:rPr lang="en-GB" sz="2000"/>
              <a:t> </a:t>
            </a:r>
            <a:r>
              <a:rPr lang="es-ES" sz="2000"/>
              <a:t>(1885) comprobó que las líneas de la serie</a:t>
            </a:r>
            <a:r>
              <a:rPr lang="en-GB" sz="2000"/>
              <a:t> encontrada por el en el</a:t>
            </a:r>
            <a:r>
              <a:rPr lang="es-ES" sz="2000"/>
              <a:t> espectro de emisión del hidrógeno aparecen a</a:t>
            </a:r>
            <a:r>
              <a:rPr lang="en-GB" sz="2000"/>
              <a:t> </a:t>
            </a:r>
            <a:r>
              <a:rPr lang="es-ES" sz="2000"/>
              <a:t>frecuencias que cumplen la ecuación:</a:t>
            </a:r>
            <a:r>
              <a:rPr lang="en-GB" sz="2000"/>
              <a:t> </a:t>
            </a:r>
            <a:endParaRPr lang="es-ES" sz="2000"/>
          </a:p>
        </p:txBody>
      </p:sp>
      <p:pic>
        <p:nvPicPr>
          <p:cNvPr id="16" name="Picture 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684587" y="3356967"/>
            <a:ext cx="1577975" cy="800100"/>
          </a:xfrm>
          <a:prstGeom prst="rect">
            <a:avLst/>
          </a:prstGeom>
          <a:noFill/>
          <a:ln w="38100">
            <a:solidFill>
              <a:srgbClr val="0000FF"/>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Rectangle 7"/>
          <p:cNvSpPr>
            <a:spLocks noChangeArrowheads="1"/>
          </p:cNvSpPr>
          <p:nvPr/>
        </p:nvSpPr>
        <p:spPr bwMode="auto">
          <a:xfrm>
            <a:off x="492124" y="5554039"/>
            <a:ext cx="8353425"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just">
              <a:spcBef>
                <a:spcPct val="50000"/>
              </a:spcBef>
            </a:pPr>
            <a:r>
              <a:rPr lang="es-ES" sz="2000"/>
              <a:t>Otras series del espectro del hidrógeno y otros elementos</a:t>
            </a:r>
            <a:r>
              <a:rPr lang="en-GB" sz="2000"/>
              <a:t> </a:t>
            </a:r>
            <a:r>
              <a:rPr lang="es-ES" sz="2000"/>
              <a:t>aparecen a frecuencias que cumplen relaciones matemáticas</a:t>
            </a:r>
            <a:r>
              <a:rPr lang="en-GB" sz="2000"/>
              <a:t> </a:t>
            </a:r>
            <a:r>
              <a:rPr lang="es-ES" sz="2000"/>
              <a:t>similares (aunque más complejas) a la ecuación de Balmer</a:t>
            </a:r>
            <a:r>
              <a:rPr lang="en-GB" sz="2000"/>
              <a:t>.</a:t>
            </a:r>
            <a:endParaRPr lang="es-ES" sz="2000"/>
          </a:p>
        </p:txBody>
      </p:sp>
      <p:sp>
        <p:nvSpPr>
          <p:cNvPr id="18" name="Rectangle 8"/>
          <p:cNvSpPr>
            <a:spLocks noChangeArrowheads="1"/>
          </p:cNvSpPr>
          <p:nvPr/>
        </p:nvSpPr>
        <p:spPr bwMode="auto">
          <a:xfrm>
            <a:off x="400050" y="4239617"/>
            <a:ext cx="8276406"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just">
              <a:spcBef>
                <a:spcPct val="50000"/>
              </a:spcBef>
            </a:pPr>
            <a:r>
              <a:rPr lang="es-ES" sz="2000"/>
              <a:t>Donde n</a:t>
            </a:r>
            <a:r>
              <a:rPr lang="en-GB" sz="2000"/>
              <a:t> </a:t>
            </a:r>
            <a:r>
              <a:rPr lang="es-ES" sz="2000"/>
              <a:t>es un número entero mayor que 2 y R</a:t>
            </a:r>
            <a:r>
              <a:rPr lang="en-GB" sz="2000"/>
              <a:t> </a:t>
            </a:r>
            <a:r>
              <a:rPr lang="es-ES" sz="2000"/>
              <a:t>es la cte de Rydberg</a:t>
            </a:r>
            <a:r>
              <a:rPr lang="es-MX" sz="2000"/>
              <a:t> y vale 3,29 x 10</a:t>
            </a:r>
            <a:r>
              <a:rPr lang="es-MX" sz="2000" baseline="30000"/>
              <a:t>15</a:t>
            </a:r>
            <a:r>
              <a:rPr lang="es-MX" sz="2000"/>
              <a:t> Hz</a:t>
            </a:r>
            <a:endParaRPr lang="es-ES" sz="2000" baseline="30000"/>
          </a:p>
        </p:txBody>
      </p:sp>
      <p:pic>
        <p:nvPicPr>
          <p:cNvPr id="19" name="Picture 10"/>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484687" y="4723010"/>
            <a:ext cx="4038600" cy="817563"/>
          </a:xfrm>
          <a:prstGeom prst="rect">
            <a:avLst/>
          </a:prstGeom>
          <a:noFill/>
          <a:ln w="38100">
            <a:solidFill>
              <a:srgbClr val="0000FF"/>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719488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dirty="0"/>
          </a:p>
        </p:txBody>
      </p:sp>
      <p:pic>
        <p:nvPicPr>
          <p:cNvPr id="115713" name="Picture 1"/>
          <p:cNvPicPr>
            <a:picLocks noChangeAspect="1" noChangeArrowheads="1"/>
          </p:cNvPicPr>
          <p:nvPr/>
        </p:nvPicPr>
        <p:blipFill>
          <a:blip r:embed="rId2" cstate="print"/>
          <a:srcRect/>
          <a:stretch>
            <a:fillRect/>
          </a:stretch>
        </p:blipFill>
        <p:spPr bwMode="auto">
          <a:xfrm>
            <a:off x="683568" y="548680"/>
            <a:ext cx="7920880" cy="5650607"/>
          </a:xfrm>
          <a:prstGeom prst="rect">
            <a:avLst/>
          </a:prstGeom>
          <a:noFill/>
          <a:ln w="9525">
            <a:noFill/>
            <a:miter lim="800000"/>
            <a:headEnd/>
            <a:tailEnd/>
          </a:ln>
        </p:spPr>
      </p:pic>
    </p:spTree>
    <p:extLst>
      <p:ext uri="{BB962C8B-B14F-4D97-AF65-F5344CB8AC3E}">
        <p14:creationId xmlns:p14="http://schemas.microsoft.com/office/powerpoint/2010/main" xmlns="" val="33685289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9552" y="1052736"/>
            <a:ext cx="7964336" cy="47525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500936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p:cNvPicPr>
            <a:picLocks noChangeAspect="1" noChangeArrowheads="1"/>
          </p:cNvPicPr>
          <p:nvPr/>
        </p:nvPicPr>
        <p:blipFill>
          <a:blip r:embed="rId2" cstate="print"/>
          <a:srcRect t="11807"/>
          <a:stretch>
            <a:fillRect/>
          </a:stretch>
        </p:blipFill>
        <p:spPr bwMode="auto">
          <a:xfrm>
            <a:off x="523875" y="1268760"/>
            <a:ext cx="8096250" cy="4951065"/>
          </a:xfrm>
          <a:prstGeom prst="rect">
            <a:avLst/>
          </a:prstGeom>
          <a:noFill/>
          <a:ln w="9525">
            <a:noFill/>
            <a:miter lim="800000"/>
            <a:headEnd/>
            <a:tailEnd/>
          </a:ln>
        </p:spPr>
      </p:pic>
      <p:sp>
        <p:nvSpPr>
          <p:cNvPr id="6" name="5 CuadroTexto"/>
          <p:cNvSpPr txBox="1"/>
          <p:nvPr/>
        </p:nvSpPr>
        <p:spPr>
          <a:xfrm>
            <a:off x="2267744" y="548680"/>
            <a:ext cx="3709862" cy="646331"/>
          </a:xfrm>
          <a:prstGeom prst="rect">
            <a:avLst/>
          </a:prstGeom>
          <a:noFill/>
        </p:spPr>
        <p:txBody>
          <a:bodyPr wrap="none" rtlCol="0">
            <a:spAutoFit/>
          </a:bodyPr>
          <a:lstStyle/>
          <a:p>
            <a:r>
              <a:rPr lang="es-PE" sz="3600" b="1" dirty="0" smtClean="0">
                <a:solidFill>
                  <a:srgbClr val="FF0000"/>
                </a:solidFill>
              </a:rPr>
              <a:t>Modelos </a:t>
            </a:r>
            <a:r>
              <a:rPr lang="es-PE" sz="3600" b="1" dirty="0" err="1" smtClean="0">
                <a:solidFill>
                  <a:srgbClr val="FF0000"/>
                </a:solidFill>
              </a:rPr>
              <a:t>átomicos</a:t>
            </a:r>
            <a:endParaRPr lang="es-PE" sz="3600" b="1" dirty="0">
              <a:solidFill>
                <a:srgbClr val="FF0000"/>
              </a:solidFill>
            </a:endParaRPr>
          </a:p>
        </p:txBody>
      </p:sp>
    </p:spTree>
    <p:extLst>
      <p:ext uri="{BB962C8B-B14F-4D97-AF65-F5344CB8AC3E}">
        <p14:creationId xmlns:p14="http://schemas.microsoft.com/office/powerpoint/2010/main" xmlns="" val="37627668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11560" y="404664"/>
            <a:ext cx="7786818" cy="571500"/>
          </a:xfrm>
        </p:spPr>
        <p:txBody>
          <a:bodyPr>
            <a:normAutofit/>
          </a:bodyPr>
          <a:lstStyle/>
          <a:p>
            <a:pPr fontAlgn="auto">
              <a:spcAft>
                <a:spcPts val="0"/>
              </a:spcAft>
              <a:defRPr/>
            </a:pPr>
            <a:r>
              <a:rPr lang="es-CL" sz="2400" b="1" dirty="0" smtClean="0">
                <a:solidFill>
                  <a:srgbClr val="FF0000"/>
                </a:solidFill>
              </a:rPr>
              <a:t>MODELO DE RUTHERFORD Y FÍSICA CLÁSICA</a:t>
            </a:r>
            <a:r>
              <a:rPr lang="es-CL" sz="2400" dirty="0" smtClean="0"/>
              <a:t>	</a:t>
            </a:r>
            <a:endParaRPr lang="es-CL" sz="2400" dirty="0"/>
          </a:p>
        </p:txBody>
      </p:sp>
      <p:sp>
        <p:nvSpPr>
          <p:cNvPr id="9219" name="2 Marcador de contenido"/>
          <p:cNvSpPr>
            <a:spLocks noGrp="1"/>
          </p:cNvSpPr>
          <p:nvPr>
            <p:ph idx="1"/>
          </p:nvPr>
        </p:nvSpPr>
        <p:spPr>
          <a:xfrm>
            <a:off x="611560" y="1067108"/>
            <a:ext cx="5770563" cy="2405063"/>
          </a:xfrm>
        </p:spPr>
        <p:txBody>
          <a:bodyPr>
            <a:normAutofit/>
          </a:bodyPr>
          <a:lstStyle/>
          <a:p>
            <a:pPr algn="just"/>
            <a:r>
              <a:rPr lang="es-CL" sz="2400" dirty="0" smtClean="0"/>
              <a:t>En 1911 Rutherford plantea su modelo atómico a través del cual logra explicar ciertos fenómenos atómicos; sin embargo, su teoría no fue capaz de responder a todos los hechos.</a:t>
            </a:r>
          </a:p>
        </p:txBody>
      </p:sp>
      <p:pic>
        <p:nvPicPr>
          <p:cNvPr id="9220" name="Picture 2" descr="Niels Bohr.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659563" y="1052513"/>
            <a:ext cx="1933575" cy="22324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3 CuadroTexto"/>
          <p:cNvSpPr txBox="1"/>
          <p:nvPr/>
        </p:nvSpPr>
        <p:spPr>
          <a:xfrm>
            <a:off x="771038" y="3645024"/>
            <a:ext cx="7842767" cy="1938992"/>
          </a:xfrm>
          <a:prstGeom prst="rect">
            <a:avLst/>
          </a:prstGeom>
          <a:solidFill>
            <a:schemeClr val="accent3">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a:spAutoFit/>
          </a:bodyPr>
          <a:lstStyle/>
          <a:p>
            <a:pPr algn="just" fontAlgn="auto">
              <a:spcBef>
                <a:spcPts val="0"/>
              </a:spcBef>
              <a:spcAft>
                <a:spcPts val="0"/>
              </a:spcAft>
              <a:defRPr/>
            </a:pPr>
            <a:r>
              <a:rPr lang="es-CL" sz="2400" dirty="0"/>
              <a:t>El modelo de Rutherford </a:t>
            </a:r>
            <a:r>
              <a:rPr lang="es-CL" sz="2400" dirty="0">
                <a:solidFill>
                  <a:srgbClr val="0000FF"/>
                </a:solidFill>
              </a:rPr>
              <a:t>contradecía las leyes de electromagnetismo de Maxwell.</a:t>
            </a:r>
            <a:r>
              <a:rPr lang="es-CL" sz="2400" dirty="0"/>
              <a:t> Según estas, toda partícula acelerada, como el electrón, emite energía de manera continua en forma de radiación, al perder energía seguirá una trayectoria en espiral, precipitándose sobre el núcleo.</a:t>
            </a:r>
          </a:p>
        </p:txBody>
      </p:sp>
    </p:spTree>
    <p:extLst>
      <p:ext uri="{BB962C8B-B14F-4D97-AF65-F5344CB8AC3E}">
        <p14:creationId xmlns:p14="http://schemas.microsoft.com/office/powerpoint/2010/main" xmlns="" val="38263509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780974" y="836712"/>
            <a:ext cx="7679457" cy="1938992"/>
          </a:xfrm>
          <a:prstGeom prst="rect">
            <a:avLst/>
          </a:prstGeom>
          <a:solidFill>
            <a:schemeClr val="accent3">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a:spAutoFit/>
          </a:bodyPr>
          <a:lstStyle/>
          <a:p>
            <a:pPr algn="just" fontAlgn="auto">
              <a:spcBef>
                <a:spcPts val="0"/>
              </a:spcBef>
              <a:spcAft>
                <a:spcPts val="0"/>
              </a:spcAft>
              <a:defRPr/>
            </a:pPr>
            <a:r>
              <a:rPr lang="es-CL" sz="2400" dirty="0"/>
              <a:t>Por otro lado, tampoco explicaba los espectros atómicos de emisión. Según Rutherford estos deberían ser continuos y no discontinuos, como ocurre en la realidad, donde forman líneas de frecuencia determinada. </a:t>
            </a:r>
          </a:p>
        </p:txBody>
      </p:sp>
      <p:sp>
        <p:nvSpPr>
          <p:cNvPr id="10245" name="5 CuadroTexto"/>
          <p:cNvSpPr txBox="1">
            <a:spLocks noChangeArrowheads="1"/>
          </p:cNvSpPr>
          <p:nvPr/>
        </p:nvSpPr>
        <p:spPr bwMode="auto">
          <a:xfrm>
            <a:off x="811521" y="3140968"/>
            <a:ext cx="7648910"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entury Schoolbook" pitchFamily="18" charset="0"/>
              </a:defRPr>
            </a:lvl1pPr>
            <a:lvl2pPr marL="742950" indent="-285750">
              <a:defRPr>
                <a:solidFill>
                  <a:schemeClr val="tx1"/>
                </a:solidFill>
                <a:latin typeface="Century Schoolbook" pitchFamily="18" charset="0"/>
              </a:defRPr>
            </a:lvl2pPr>
            <a:lvl3pPr marL="1143000" indent="-228600">
              <a:defRPr>
                <a:solidFill>
                  <a:schemeClr val="tx1"/>
                </a:solidFill>
                <a:latin typeface="Century Schoolbook" pitchFamily="18" charset="0"/>
              </a:defRPr>
            </a:lvl3pPr>
            <a:lvl4pPr marL="1600200" indent="-228600">
              <a:defRPr>
                <a:solidFill>
                  <a:schemeClr val="tx1"/>
                </a:solidFill>
                <a:latin typeface="Century Schoolbook" pitchFamily="18" charset="0"/>
              </a:defRPr>
            </a:lvl4pPr>
            <a:lvl5pPr marL="2057400" indent="-228600">
              <a:defRPr>
                <a:solidFill>
                  <a:schemeClr val="tx1"/>
                </a:solidFill>
                <a:latin typeface="Century Schoolbook" pitchFamily="18" charset="0"/>
              </a:defRPr>
            </a:lvl5pPr>
            <a:lvl6pPr marL="2514600" indent="-228600" fontAlgn="base">
              <a:spcBef>
                <a:spcPct val="0"/>
              </a:spcBef>
              <a:spcAft>
                <a:spcPct val="0"/>
              </a:spcAft>
              <a:defRPr>
                <a:solidFill>
                  <a:schemeClr val="tx1"/>
                </a:solidFill>
                <a:latin typeface="Century Schoolbook" pitchFamily="18" charset="0"/>
              </a:defRPr>
            </a:lvl6pPr>
            <a:lvl7pPr marL="2971800" indent="-228600" fontAlgn="base">
              <a:spcBef>
                <a:spcPct val="0"/>
              </a:spcBef>
              <a:spcAft>
                <a:spcPct val="0"/>
              </a:spcAft>
              <a:defRPr>
                <a:solidFill>
                  <a:schemeClr val="tx1"/>
                </a:solidFill>
                <a:latin typeface="Century Schoolbook" pitchFamily="18" charset="0"/>
              </a:defRPr>
            </a:lvl7pPr>
            <a:lvl8pPr marL="3429000" indent="-228600" fontAlgn="base">
              <a:spcBef>
                <a:spcPct val="0"/>
              </a:spcBef>
              <a:spcAft>
                <a:spcPct val="0"/>
              </a:spcAft>
              <a:defRPr>
                <a:solidFill>
                  <a:schemeClr val="tx1"/>
                </a:solidFill>
                <a:latin typeface="Century Schoolbook" pitchFamily="18" charset="0"/>
              </a:defRPr>
            </a:lvl8pPr>
            <a:lvl9pPr marL="3886200" indent="-228600" fontAlgn="base">
              <a:spcBef>
                <a:spcPct val="0"/>
              </a:spcBef>
              <a:spcAft>
                <a:spcPct val="0"/>
              </a:spcAft>
              <a:defRPr>
                <a:solidFill>
                  <a:schemeClr val="tx1"/>
                </a:solidFill>
                <a:latin typeface="Century Schoolbook" pitchFamily="18" charset="0"/>
              </a:defRPr>
            </a:lvl9pPr>
          </a:lstStyle>
          <a:p>
            <a:pPr algn="just"/>
            <a:r>
              <a:rPr lang="es-CL" sz="2400" dirty="0">
                <a:latin typeface="Calibri" pitchFamily="34" charset="0"/>
              </a:rPr>
              <a:t>Teniendo en cuenta estos problemas y basándose en los conocimientos entregados por la teoría </a:t>
            </a:r>
            <a:r>
              <a:rPr lang="es-CL" sz="2400" dirty="0" smtClean="0">
                <a:latin typeface="Calibri" pitchFamily="34" charset="0"/>
              </a:rPr>
              <a:t>cuántica de </a:t>
            </a:r>
            <a:r>
              <a:rPr lang="es-CL" sz="2400" dirty="0" err="1" smtClean="0">
                <a:latin typeface="Calibri" pitchFamily="34" charset="0"/>
              </a:rPr>
              <a:t>Plank</a:t>
            </a:r>
            <a:r>
              <a:rPr lang="es-CL" sz="2400" dirty="0" smtClean="0">
                <a:latin typeface="Calibri" pitchFamily="34" charset="0"/>
              </a:rPr>
              <a:t>, </a:t>
            </a:r>
            <a:r>
              <a:rPr lang="es-CL" sz="2400" dirty="0">
                <a:latin typeface="Calibri" pitchFamily="34" charset="0"/>
              </a:rPr>
              <a:t>el efecto fotoeléctrico y los espectros de hidrógeno, </a:t>
            </a:r>
            <a:r>
              <a:rPr lang="es-CL" sz="2400" b="1" dirty="0">
                <a:latin typeface="Calibri" pitchFamily="34" charset="0"/>
              </a:rPr>
              <a:t>Niels Bohr</a:t>
            </a:r>
            <a:r>
              <a:rPr lang="es-CL" sz="2400" dirty="0">
                <a:latin typeface="Calibri" pitchFamily="34" charset="0"/>
              </a:rPr>
              <a:t>, en 1913, propuso su modelo del átomo. </a:t>
            </a:r>
            <a:endParaRPr lang="es-CL" dirty="0">
              <a:latin typeface="Calibri" pitchFamily="34" charset="0"/>
            </a:endParaRPr>
          </a:p>
        </p:txBody>
      </p:sp>
    </p:spTree>
    <p:extLst>
      <p:ext uri="{BB962C8B-B14F-4D97-AF65-F5344CB8AC3E}">
        <p14:creationId xmlns:p14="http://schemas.microsoft.com/office/powerpoint/2010/main" xmlns="" val="27194806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0375" y="692696"/>
            <a:ext cx="8134712" cy="648072"/>
          </a:xfrm>
        </p:spPr>
        <p:txBody>
          <a:bodyPr>
            <a:normAutofit/>
          </a:bodyPr>
          <a:lstStyle/>
          <a:p>
            <a:pPr fontAlgn="auto">
              <a:spcAft>
                <a:spcPts val="0"/>
              </a:spcAft>
              <a:defRPr/>
            </a:pPr>
            <a:r>
              <a:rPr lang="es-CL" sz="3200" b="1" dirty="0" smtClean="0">
                <a:solidFill>
                  <a:srgbClr val="0000FF"/>
                </a:solidFill>
              </a:rPr>
              <a:t>Postulados de la teoría atómica de </a:t>
            </a:r>
            <a:r>
              <a:rPr lang="es-CL" sz="3200" b="1" dirty="0">
                <a:solidFill>
                  <a:srgbClr val="0000FF"/>
                </a:solidFill>
              </a:rPr>
              <a:t>B</a:t>
            </a:r>
            <a:r>
              <a:rPr lang="es-CL" sz="3200" b="1" dirty="0" smtClean="0">
                <a:solidFill>
                  <a:srgbClr val="0000FF"/>
                </a:solidFill>
              </a:rPr>
              <a:t>ohr</a:t>
            </a:r>
            <a:endParaRPr lang="es-CL" sz="3200" b="1" dirty="0">
              <a:solidFill>
                <a:srgbClr val="0000FF"/>
              </a:solidFill>
            </a:endParaRPr>
          </a:p>
        </p:txBody>
      </p:sp>
      <p:sp>
        <p:nvSpPr>
          <p:cNvPr id="3" name="2 Marcador de contenido"/>
          <p:cNvSpPr>
            <a:spLocks noGrp="1"/>
          </p:cNvSpPr>
          <p:nvPr>
            <p:ph idx="1"/>
          </p:nvPr>
        </p:nvSpPr>
        <p:spPr>
          <a:xfrm>
            <a:off x="427038" y="1628775"/>
            <a:ext cx="7889875" cy="1223963"/>
          </a:xfrm>
        </p:spPr>
        <p:style>
          <a:lnRef idx="2">
            <a:schemeClr val="accent1"/>
          </a:lnRef>
          <a:fillRef idx="1">
            <a:schemeClr val="lt1"/>
          </a:fillRef>
          <a:effectRef idx="0">
            <a:schemeClr val="accent1"/>
          </a:effectRef>
          <a:fontRef idx="minor">
            <a:schemeClr val="dk1"/>
          </a:fontRef>
        </p:style>
        <p:txBody>
          <a:bodyPr>
            <a:normAutofit/>
          </a:bodyPr>
          <a:lstStyle/>
          <a:p>
            <a:pPr marL="0" indent="0" algn="just" fontAlgn="auto">
              <a:spcAft>
                <a:spcPts val="0"/>
              </a:spcAft>
              <a:buNone/>
              <a:defRPr/>
            </a:pPr>
            <a:r>
              <a:rPr lang="es-CL" sz="2400" b="1" dirty="0" smtClean="0"/>
              <a:t>Primer Postulado: </a:t>
            </a:r>
            <a:r>
              <a:rPr lang="es-CL" sz="2400" dirty="0" smtClean="0"/>
              <a:t>El átomo está formado por un núcleo y una envoltura donde giran los electrones.</a:t>
            </a:r>
          </a:p>
          <a:p>
            <a:pPr marL="274320" indent="-274320" fontAlgn="auto">
              <a:spcAft>
                <a:spcPts val="0"/>
              </a:spcAft>
              <a:buFont typeface="Wingdings"/>
              <a:buChar char=""/>
              <a:defRPr/>
            </a:pPr>
            <a:endParaRPr lang="es-CL" sz="2400" dirty="0"/>
          </a:p>
          <a:p>
            <a:pPr marL="274320" indent="-274320" fontAlgn="auto">
              <a:spcAft>
                <a:spcPts val="0"/>
              </a:spcAft>
              <a:buFont typeface="Wingdings"/>
              <a:buChar char=""/>
              <a:defRPr/>
            </a:pPr>
            <a:endParaRPr lang="es-CL" sz="2400" dirty="0"/>
          </a:p>
        </p:txBody>
      </p:sp>
      <p:sp>
        <p:nvSpPr>
          <p:cNvPr id="11268" name="AutoShape 2" descr="data:image/jpeg;base64,/9j/4AAQSkZJRgABAQAAAQABAAD/2wCEAAkGBg8PEBAQDxAPDRAPEA0NDBAPDxAOEA8QFhAVFBkRFhQXHCcgGBkmGRISHy8gIycpLiwsFh49NTArNSYrLCkBCQoKDgwNFQ8PFykYHCQpKSkpKSksKikpKSkpKSkpKSk1KSwpKSkpKTEpKSkpKik1MikuLCkpKSw1KSk1LCkqKf/AABEIAMgAyAMBIgACEQEDEQH/xAAcAAEAAgMBAQEAAAAAAAAAAAAAAwYBAgUEBwj/xABGEAACAgEDAQQGBgMMCwAAAAABAgADBAUREiEGEzFBBxQiUWFxIzJCgZGhFWJyFyQzNFJTY4KSo7HCFjVDRFR0k7PB0fD/xAAaAQEAAwEBAQAAAAAAAAAAAAAAAQIDBAUG/8QAIREBAQEBAQACAgMBAQAAAAAAAAECEQMEEiExBUFRYRP/2gAMAwEAAhEDEQA/APuMREBERAREQEREBERAREQEREBERAREQEREBERAREQEREBERAREQESLJyUqRrLGWtEUu7uQqqo8WJPgJ4MbtLh2lRVk0W87BSnd2LZvYUZ+G679eKMfkIHUiYEzAREQEREBERAREQEREBERAREQEREBERAREQERECvekH/VWo/8nk/9szg6hqhtbT2TKxNRsTPYp6qAihv0fklUb6V+pYeO4+XTeX4ia8IHzDT+0Geca28ZNbscehsutbvWsjFta+sWXer9ypp4I129Z5dUXodiT0dV9XZtLsq1C++hc90fIGWrqGfFs4q1gG31gqgfrkecv220p+o+lTTKLGq53XmtitjY9Fl1asD1XmOhIPu3ls41u8zOjlValkbCy/Nvqx79S1DFyLuSIuLTTbeKqw3H6MMwVS5Pko3Elws/KyLMKk5WQtN1+rV13pxrtysapFNVhbj7ydmA9oDfz69m/wBJGlLjrk+tK6uSldaqzZD2edYp+ty6jcEe6cWzX9Zzv4tVXo+OfC3KX1jMYe8Uj2a/kxJ/wiY1bzgs/Y3U7L8DHuvbk5Rha5AXkVdk5nyBIUE/EzOb240yjpbn4aEeKnIrLD7gd5Uv9AqLTyzrsvU38f31e5rB+FSbKB906mH2cw6f4HFxqv2KKwfx23ms8L/aOvUfSnovh+kMb+03+O09mJ2+0q47V6hhsT4A5Fak/cxEgFQ222G3u2G08mXoeLcNrcbHtB/l01t+ZEt/4f8ATq3VXK4DKwZT4MpDA/eJtvPm7ej7DQl8U5Gm2ePPCvekb/FOqn5bSSvUdbwepNWt0DxBAxM1R8CPYsP4E/CZ68tQ6+ixK92c7c4eeWSpmqyE377FvXusms/FD4j4jcSwAzJLMREBERAREQEREBERAREQERMGBye1j2DBzTVyFgxMo1cfrB+6bbb47z88VA8K+64cOK7cuR9nYbbbT7P217SXPaul6e3HKtXnmZG3IYOMenPb+cb7I++V4einDAUV3ZlKhVBC2owY+be2p2J8emw6z2P4v5M+PdXU71TU64vozw0bOybO7UsmNT7ZUFkdrWA2byJQHw8gJ9PCzn6F2fx8KvusdSoJL2MzF7LG225Mx8en4TqBZX29J6emtyc6T9NQJnjNws2CzHqUXGOMl4xxjohKzBWTFZqVkyjh672Wx83i1gau6vrj5NJ7vIpbyKuOv3HpIdG7YZODamJq5V0sIrw9SUBKrm8q7x4V2fHwM75WeXUNOqyK3pvRbarBxsRuoI/9/GZ785oWpTvMz572X1q7TshNMzHa2i7caPlP1Ztv90tPm4G3E+Yn0ETjssvKszERICIiAiIgIiICIiAnD7ZdpF0/EsyNu8s9mrGq87sh+iVj5nx+AM7ZnzzVbfX9YCfWx9HRXI+y2dcOnz4V9fgT8ZbOfteCbspoTYtTNc3e5eS5yM+0+L3N9kfqr9UD4TugTVRJFE75OTirIE3CwokirKWjAWZCzcLNwspdCLjHGTcYKyPscQFZqVk5WaFZaaEBWaMJMVmjCXlHG7RaFXm470OSpOz1WL9am1eqWqfIg7fn757OwPaKzLx2qydlzcKz1XOX+U4Hs3D9V16j7/dPQyysahZ6hqmJnDpVmFdM1D3cmO9Fp+IYFd/cRM/bPZ1MfSImN5mciSIiAiIgIiICIiBFlZC1o9jnZa1axz7lUbk/gDPnnYCpjh+s2D6XPtu1C33/AErniPkECCWH0l5hq0jUGXxOO9S/Ozav/PI9OxBTTVUvhVXXUPkqBf8AxOjwn56ivWokiiaLJVE6KhsokqrNUElUTK1LKrNwsKJXO1/bavT+NSp6xk2KXrpDcFVN9u8sf7K79B0JJ8PCY63MztXxjXpqZzO2rLxmCk+Vfumap48cD38O6yNtvdz7zf7+MufZHttXqHKtk9Xya1D2Uluasm+3eVt05Lv0PQEb9RMce+NXkrq9/gfI8M/b0xZFgKzQrJysjYTolcTzsJEwnocSFprKhCwnD7YaV61g5NI+u1TPTt4i1PbQj48lE7zSIzT9werslrHrmDiZPnfRVY/7fHZh/aBnXlM9Ffs4VtH/AAmdqGKo9yi9mX8nEuc89YiIgIiICIiAiIgVD0q9dLuHkbcEH5HKqntPifmZ5fSnSW0jNK/WrrW9fnXYr/5ZPj2h1Vx1Dqrj5MAw/wAZ0+H9oqdZKsiWSpNqhMklUSJJKsx0mJVnxPtLYX1HUGY7sMjuR8K0qQKo+HUn+tPtqz5l6QuyVyZD5uPW11V4U5ldalrK7FUDvlUdWUgKCB1BXfznD8rN1iyPW/iPfHj8qa9PxP8AXzx89++T6G4Du7PZ9jr7S9frfH85Yey97LqGnOu6M2R3TA+PCyp+SH8Af6s4pz8fmG7wcwDWF68upHs8NuW/sjyl99HvZK98hM3IraiqgMcOuwFbbLGUr3zIeqqFLbA9SSZxeWbd55OPo/5D5Hnj43pNen2uv1H00iRsJK0iaetl8MiaQtJmkLTbJUTSJpK0iM2iHN9HP1tWA8Bq2Rt99FJP5ky5Smei/wBqjMu8r9T1Cxfiq2CoH8K5c5wa/axERICIiAiIgIiIHj1jAGRj30N4X020nfyDoV3/ADlJ7BZjW6fjc+llKHEvB8RZSxqIPx9kT6CZ86xU9R1fMxT7NWeP0nh+7vduN9Y+O4Vvv+M28dc0irOsmQyBTJVM6qhOpkqmQKZKpmNiVf7eHerEUpZcr5+KllVb8GtUrZ7G/JR5A9T5Tk0a3nafzqatWrpxc/VTVY9l96ULkEV4q2Btt9iN2PLj1HtS7WUo/HmqvwYWJyUNxceDDfwPU9Zt3CF+8KIX4GvnxHLgTvw392/XaY3IpOt9pM+sd0t+J3pGl5K5FFLmtarsxaWqZWsO4PLcPuOShug8Z0H7VZKuzH1Zqqs+jS7KeDjJsdzWpuU8yF6vzFfE7oN+U71Wh4iV2VJjYyVXdbq1orWu39tQNm++bDScYWLcKKBcihK7e6TvEQDYKG23A26SvE9V7s/2pyrnwzeMbu8+vNNYpWxXqehvFmZiHDLv0AGx98tLGQpg0p3fGqtO55ijiir3Yf6wXb6u/ntJGaXkQ1YyFzJHMhYzbMQ0ac3XdSGLjZGQfCim23+sFOw+87TosZU+1y+uX4Wlr19atGRmbfZw6SHbf3cmCr+Mvq/XPUrN6PNLbF0zCqcbP3CWW7+PeWfSNv8AHdjLHMATM4UkREBERAREQEREDBlU9Ieg25GOl+MP37g2et4f65A9un5Ou4294EtkwRAqGga1Xm49eRUfZsG5U/WrcdGrb4g7idNTKp2gwW0bKfOqUtpuW4bUqkG/ql5O3rar/IP2vj1llpvV1V0YMrAMjKd1YEbgg+7aduN/aIepTJFaedWkgaLEJw03DSANNg0pYlNzjlIucc5HBuWmhaalpoWlpkZZpGxgtNGaXkQ8+bm101vbawSupWssY+CqBuT/APe+c30d6bZcb9WyFK25/FcRG8aMFT9GnwLH2z8xOStR13J7peulYlgOVZ9nPyFO4pU+dSnqx8zPpiKAAANgOgA6AD3Tn9d9vIltERMUkREBERAREQEREBERA0upVwVYBlYFWVgCrKehBB8RPnGdpGRojtZjJZl6UxLW467vfp5PUvUPF6vMr4ifSpjaTLZewVXStWoyqlux7Furb6rIdx8j7j8D1nuDTj6z6O171srTbjpmU3W0KvPFyD/S0+G/6w2PznLbtXk4Xs6th2Y4HT1vFDZOG3xJA5V+fQgzqz6y/tHFu5TYNOZpmt42UvLHvqyB/ROrkfMDqPvE93KX/FQl5RykXKOUngk5TUtPJn6nTjrzvtqoUfatdax+cr3+mzZRKaVi3ak2/HvtjRhof1rm+t8lEi6k/YsmXlpUjWWutVaAl3dgqqPeSZVq/WddPCjvMPSt9rskg135w/m6Qeq1nwL+flOlp/o9syHW/WbhmupDVYdQKYNJ/Z8bSPe34S8ogAAAAAACgDYADyE59+vfxEvPp2nVY9VdNCLVVUoStEGyqonqiJikiIgIiICIiAiIgIiICIiAiIgJhhvMxArWqejnS8ludmJUlnj3tG+Pbv7+VZHWeD9zbh/F9T1XHHkpyEyF/vVJ/OXSJPbBTB2GzvD9NZe3xxsPf8eEx+5zY/8AD6tqlo81S2nHB/6aAj8ZdIk/a/6Kpg+jHSqWFnqq5Fg/2uW75b/3hI/KWmusKAFAUAbAAbAD3ATaJUIiICIiAiIgIiICIiAiIgIiICIiAiIgIiICIiAiIgIiICIiAiIgIiICIiAiIgIiICIiAiIgIiICIiAiIgIiICIiAiIgIiICIiAiIgIiIH//2Q=="/>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PE">
              <a:latin typeface="Century Schoolbook" pitchFamily="18" charset="0"/>
            </a:endParaRPr>
          </a:p>
        </p:txBody>
      </p:sp>
      <p:sp>
        <p:nvSpPr>
          <p:cNvPr id="11269" name="AutoShape 4" descr="data:image/jpeg;base64,/9j/4AAQSkZJRgABAQAAAQABAAD/2wCEAAkGBg8PEBAQDxAPDRAPEA0NDBAPDxAOEA8QFhAVFBkRFhQXHCcgGBkmGRISHy8gIycpLiwsFh49NTArNSYrLCkBCQoKDgwNFQ8PFykYHCQpKSkpKSksKikpKSkpKSkpKSk1KSwpKSkpKTEpKSkpKik1MikuLCkpKSw1KSk1LCkqKf/AABEIAMgAyAMBIgACEQEDEQH/xAAcAAEAAgMBAQEAAAAAAAAAAAAAAwYBAgUEBwj/xABGEAACAgEDAQQGBgMMCwAAAAABAgADBAUREiEGEzFBBxQiUWFxIzJCgZGhFWJyFyQzNFJTY4KSo7HCFjVDRFR0k7PB0fD/xAAaAQEAAwEBAQAAAAAAAAAAAAAAAQIDBAUG/8QAIREBAQEBAQACAgMBAQAAAAAAAAECEQMEEiExBUFRYRP/2gAMAwEAAhEDEQA/APuMREBERAREQEREBERAREQEREBERAREQEREBERAREQEREBERAREQESLJyUqRrLGWtEUu7uQqqo8WJPgJ4MbtLh2lRVk0W87BSnd2LZvYUZ+G679eKMfkIHUiYEzAREQEREBERAREQEREBERAREQEREBERAREQERECvekH/VWo/8nk/9szg6hqhtbT2TKxNRsTPYp6qAihv0fklUb6V+pYeO4+XTeX4ia8IHzDT+0Geca28ZNbscehsutbvWsjFta+sWXer9ypp4I129Z5dUXodiT0dV9XZtLsq1C++hc90fIGWrqGfFs4q1gG31gqgfrkecv220p+o+lTTKLGq53XmtitjY9Fl1asD1XmOhIPu3ls41u8zOjlValkbCy/Nvqx79S1DFyLuSIuLTTbeKqw3H6MMwVS5Pko3Elws/KyLMKk5WQtN1+rV13pxrtysapFNVhbj7ydmA9oDfz69m/wBJGlLjrk+tK6uSldaqzZD2edYp+ty6jcEe6cWzX9Zzv4tVXo+OfC3KX1jMYe8Uj2a/kxJ/wiY1bzgs/Y3U7L8DHuvbk5Rha5AXkVdk5nyBIUE/EzOb240yjpbn4aEeKnIrLD7gd5Uv9AqLTyzrsvU38f31e5rB+FSbKB906mH2cw6f4HFxqv2KKwfx23ms8L/aOvUfSnovh+kMb+03+O09mJ2+0q47V6hhsT4A5Fak/cxEgFQ222G3u2G08mXoeLcNrcbHtB/l01t+ZEt/4f8ATq3VXK4DKwZT4MpDA/eJtvPm7ej7DQl8U5Gm2ePPCvekb/FOqn5bSSvUdbwepNWt0DxBAxM1R8CPYsP4E/CZ68tQ6+ixK92c7c4eeWSpmqyE377FvXusms/FD4j4jcSwAzJLMREBERAREQEREBERAREQERMGBye1j2DBzTVyFgxMo1cfrB+6bbb47z88VA8K+64cOK7cuR9nYbbbT7P217SXPaul6e3HKtXnmZG3IYOMenPb+cb7I++V4einDAUV3ZlKhVBC2owY+be2p2J8emw6z2P4v5M+PdXU71TU64vozw0bOybO7UsmNT7ZUFkdrWA2byJQHw8gJ9PCzn6F2fx8KvusdSoJL2MzF7LG225Mx8en4TqBZX29J6emtyc6T9NQJnjNws2CzHqUXGOMl4xxjohKzBWTFZqVkyjh672Wx83i1gau6vrj5NJ7vIpbyKuOv3HpIdG7YZODamJq5V0sIrw9SUBKrm8q7x4V2fHwM75WeXUNOqyK3pvRbarBxsRuoI/9/GZ785oWpTvMz572X1q7TshNMzHa2i7caPlP1Ztv90tPm4G3E+Yn0ETjssvKszERICIiAiIgIiICIiAnD7ZdpF0/EsyNu8s9mrGq87sh+iVj5nx+AM7ZnzzVbfX9YCfWx9HRXI+y2dcOnz4V9fgT8ZbOfteCbspoTYtTNc3e5eS5yM+0+L3N9kfqr9UD4TugTVRJFE75OTirIE3CwokirKWjAWZCzcLNwspdCLjHGTcYKyPscQFZqVk5WaFZaaEBWaMJMVmjCXlHG7RaFXm470OSpOz1WL9am1eqWqfIg7fn757OwPaKzLx2qydlzcKz1XOX+U4Hs3D9V16j7/dPQyysahZ6hqmJnDpVmFdM1D3cmO9Fp+IYFd/cRM/bPZ1MfSImN5mciSIiAiIgIiICIiBFlZC1o9jnZa1axz7lUbk/gDPnnYCpjh+s2D6XPtu1C33/AErniPkECCWH0l5hq0jUGXxOO9S/Ozav/PI9OxBTTVUvhVXXUPkqBf8AxOjwn56ivWokiiaLJVE6KhsokqrNUElUTK1LKrNwsKJXO1/bavT+NSp6xk2KXrpDcFVN9u8sf7K79B0JJ8PCY63MztXxjXpqZzO2rLxmCk+Vfumap48cD38O6yNtvdz7zf7+MufZHttXqHKtk9Xya1D2Uluasm+3eVt05Lv0PQEb9RMce+NXkrq9/gfI8M/b0xZFgKzQrJysjYTolcTzsJEwnocSFprKhCwnD7YaV61g5NI+u1TPTt4i1PbQj48lE7zSIzT9werslrHrmDiZPnfRVY/7fHZh/aBnXlM9Ffs4VtH/AAmdqGKo9yi9mX8nEuc89YiIgIiICIiAiIgVD0q9dLuHkbcEH5HKqntPifmZ5fSnSW0jNK/WrrW9fnXYr/5ZPj2h1Vx1Dqrj5MAw/wAZ0+H9oqdZKsiWSpNqhMklUSJJKsx0mJVnxPtLYX1HUGY7sMjuR8K0qQKo+HUn+tPtqz5l6QuyVyZD5uPW11V4U5ldalrK7FUDvlUdWUgKCB1BXfznD8rN1iyPW/iPfHj8qa9PxP8AXzx89++T6G4Du7PZ9jr7S9frfH85Yey97LqGnOu6M2R3TA+PCyp+SH8Af6s4pz8fmG7wcwDWF68upHs8NuW/sjyl99HvZK98hM3IraiqgMcOuwFbbLGUr3zIeqqFLbA9SSZxeWbd55OPo/5D5Hnj43pNen2uv1H00iRsJK0iaetl8MiaQtJmkLTbJUTSJpK0iM2iHN9HP1tWA8Bq2Rt99FJP5ky5Smei/wBqjMu8r9T1Cxfiq2CoH8K5c5wa/axERICIiAiIgIiIHj1jAGRj30N4X020nfyDoV3/ADlJ7BZjW6fjc+llKHEvB8RZSxqIPx9kT6CZ86xU9R1fMxT7NWeP0nh+7vduN9Y+O4Vvv+M28dc0irOsmQyBTJVM6qhOpkqmQKZKpmNiVf7eHerEUpZcr5+KllVb8GtUrZ7G/JR5A9T5Tk0a3nafzqatWrpxc/VTVY9l96ULkEV4q2Btt9iN2PLj1HtS7WUo/HmqvwYWJyUNxceDDfwPU9Zt3CF+8KIX4GvnxHLgTvw392/XaY3IpOt9pM+sd0t+J3pGl5K5FFLmtarsxaWqZWsO4PLcPuOShug8Z0H7VZKuzH1Zqqs+jS7KeDjJsdzWpuU8yF6vzFfE7oN+U71Wh4iV2VJjYyVXdbq1orWu39tQNm++bDScYWLcKKBcihK7e6TvEQDYKG23A26SvE9V7s/2pyrnwzeMbu8+vNNYpWxXqehvFmZiHDLv0AGx98tLGQpg0p3fGqtO55ijiir3Yf6wXb6u/ntJGaXkQ1YyFzJHMhYzbMQ0ac3XdSGLjZGQfCim23+sFOw+87TosZU+1y+uX4Wlr19atGRmbfZw6SHbf3cmCr+Mvq/XPUrN6PNLbF0zCqcbP3CWW7+PeWfSNv8AHdjLHMATM4UkREBERAREQEREDBlU9Ieg25GOl+MP37g2et4f65A9un5Ou4294EtkwRAqGga1Xm49eRUfZsG5U/WrcdGrb4g7idNTKp2gwW0bKfOqUtpuW4bUqkG/ql5O3rar/IP2vj1llpvV1V0YMrAMjKd1YEbgg+7aduN/aIepTJFaedWkgaLEJw03DSANNg0pYlNzjlIucc5HBuWmhaalpoWlpkZZpGxgtNGaXkQ8+bm101vbawSupWssY+CqBuT/APe+c30d6bZcb9WyFK25/FcRG8aMFT9GnwLH2z8xOStR13J7peulYlgOVZ9nPyFO4pU+dSnqx8zPpiKAAANgOgA6AD3Tn9d9vIltERMUkREBERAREQEREBERA0upVwVYBlYFWVgCrKehBB8RPnGdpGRojtZjJZl6UxLW467vfp5PUvUPF6vMr4ifSpjaTLZewVXStWoyqlux7Furb6rIdx8j7j8D1nuDTj6z6O171srTbjpmU3W0KvPFyD/S0+G/6w2PznLbtXk4Xs6th2Y4HT1vFDZOG3xJA5V+fQgzqz6y/tHFu5TYNOZpmt42UvLHvqyB/ROrkfMDqPvE93KX/FQl5RykXKOUngk5TUtPJn6nTjrzvtqoUfatdax+cr3+mzZRKaVi3ak2/HvtjRhof1rm+t8lEi6k/YsmXlpUjWWutVaAl3dgqqPeSZVq/WddPCjvMPSt9rskg135w/m6Qeq1nwL+flOlp/o9syHW/WbhmupDVYdQKYNJ/Z8bSPe34S8ogAAAAAACgDYADyE59+vfxEvPp2nVY9VdNCLVVUoStEGyqonqiJikiIgIiICIiAiIgIiICIiAiIgJhhvMxArWqejnS8ludmJUlnj3tG+Pbv7+VZHWeD9zbh/F9T1XHHkpyEyF/vVJ/OXSJPbBTB2GzvD9NZe3xxsPf8eEx+5zY/8AD6tqlo81S2nHB/6aAj8ZdIk/a/6Kpg+jHSqWFnqq5Fg/2uW75b/3hI/KWmusKAFAUAbAAbAD3ATaJUIiICIiAiIgIiICIiAiIgIiICIiAiIgIiICIiAiIgIiICIiAiIgIiICIiAiIgIiICIiAiIgIiICIiAiIgIiICIiAiIgIiICIiAiIgIiIH//2Q=="/>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s-PE">
              <a:latin typeface="Century Schoolbook" pitchFamily="18" charset="0"/>
            </a:endParaRPr>
          </a:p>
        </p:txBody>
      </p:sp>
      <p:pic>
        <p:nvPicPr>
          <p:cNvPr id="11270" name="Picture 6" descr="http://lh5.ggpht.com/_aaKhSsDhq_c/TZe4gGsR6kI/AAAAAAAABIs/h4QCC92SaF0/modelo%20atomico%20de%20bohr%5B7%5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t="13837"/>
          <a:stretch>
            <a:fillRect/>
          </a:stretch>
        </p:blipFill>
        <p:spPr bwMode="auto">
          <a:xfrm>
            <a:off x="2555776" y="3068960"/>
            <a:ext cx="3600400" cy="3102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5055492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275856" y="764704"/>
            <a:ext cx="5113337" cy="5328890"/>
          </a:xfrm>
        </p:spPr>
        <p:txBody>
          <a:bodyPr>
            <a:normAutofit fontScale="85000" lnSpcReduction="10000"/>
          </a:bodyPr>
          <a:lstStyle/>
          <a:p>
            <a:pPr marL="274320" indent="-274320" algn="just" fontAlgn="auto">
              <a:spcAft>
                <a:spcPts val="0"/>
              </a:spcAft>
              <a:buFont typeface="Wingdings" pitchFamily="2" charset="2"/>
              <a:buChar char="ü"/>
              <a:defRPr/>
            </a:pPr>
            <a:r>
              <a:rPr lang="es-CL" dirty="0" smtClean="0"/>
              <a:t>Los electrones se mueven en </a:t>
            </a:r>
            <a:r>
              <a:rPr lang="es-CL" b="1" dirty="0" smtClean="0"/>
              <a:t>orbitas circulares estables. </a:t>
            </a:r>
          </a:p>
          <a:p>
            <a:pPr marL="274320" indent="-274320" algn="just" fontAlgn="auto">
              <a:spcAft>
                <a:spcPts val="0"/>
              </a:spcAft>
              <a:buFont typeface="Wingdings" pitchFamily="2" charset="2"/>
              <a:buChar char="ü"/>
              <a:defRPr/>
            </a:pPr>
            <a:endParaRPr lang="es-CL" b="1" dirty="0" smtClean="0"/>
          </a:p>
          <a:p>
            <a:pPr marL="274320" indent="-274320" algn="just" fontAlgn="auto">
              <a:spcAft>
                <a:spcPts val="0"/>
              </a:spcAft>
              <a:buFont typeface="Wingdings" pitchFamily="2" charset="2"/>
              <a:buChar char="ü"/>
              <a:defRPr/>
            </a:pPr>
            <a:r>
              <a:rPr lang="es-CL" dirty="0" smtClean="0"/>
              <a:t>Cada orbita corresponde a un </a:t>
            </a:r>
            <a:r>
              <a:rPr lang="es-CL" b="1" dirty="0" smtClean="0"/>
              <a:t>nivel de energía (n) </a:t>
            </a:r>
            <a:r>
              <a:rPr lang="es-CL" dirty="0" smtClean="0"/>
              <a:t>permitido.</a:t>
            </a:r>
          </a:p>
          <a:p>
            <a:pPr marL="274320" indent="-274320" algn="just" fontAlgn="auto">
              <a:spcAft>
                <a:spcPts val="0"/>
              </a:spcAft>
              <a:buFont typeface="Wingdings" pitchFamily="2" charset="2"/>
              <a:buChar char="ü"/>
              <a:defRPr/>
            </a:pPr>
            <a:endParaRPr lang="es-CL" dirty="0" smtClean="0"/>
          </a:p>
          <a:p>
            <a:pPr marL="274320" indent="-274320" algn="just" fontAlgn="auto">
              <a:spcAft>
                <a:spcPts val="0"/>
              </a:spcAft>
              <a:buFont typeface="Wingdings" pitchFamily="2" charset="2"/>
              <a:buChar char="ü"/>
              <a:defRPr/>
            </a:pPr>
            <a:r>
              <a:rPr lang="es-CL" dirty="0" smtClean="0"/>
              <a:t>Los niveles se representan 1, 2, 3 ….infinito. </a:t>
            </a:r>
          </a:p>
          <a:p>
            <a:pPr marL="274320" indent="-274320" algn="just" fontAlgn="auto">
              <a:spcAft>
                <a:spcPts val="0"/>
              </a:spcAft>
              <a:buFont typeface="Wingdings" pitchFamily="2" charset="2"/>
              <a:buChar char="ü"/>
              <a:defRPr/>
            </a:pPr>
            <a:endParaRPr lang="es-CL" dirty="0"/>
          </a:p>
          <a:p>
            <a:pPr marL="274320" indent="-274320" algn="just" fontAlgn="auto">
              <a:spcAft>
                <a:spcPts val="0"/>
              </a:spcAft>
              <a:buFont typeface="Wingdings" pitchFamily="2" charset="2"/>
              <a:buChar char="ü"/>
              <a:defRPr/>
            </a:pPr>
            <a:r>
              <a:rPr lang="es-CL" dirty="0" smtClean="0"/>
              <a:t>La cantidad máxima de electrones permitido está dada por la fórmula </a:t>
            </a:r>
            <a:r>
              <a:rPr lang="es-CL" b="1" dirty="0" smtClean="0"/>
              <a:t>2n</a:t>
            </a:r>
            <a:r>
              <a:rPr lang="es-CL" b="1" baseline="30000" dirty="0" smtClean="0"/>
              <a:t>2  </a:t>
            </a:r>
            <a:endParaRPr lang="es-CL" dirty="0" smtClean="0"/>
          </a:p>
          <a:p>
            <a:pPr marL="274320" indent="-274320" algn="just" fontAlgn="auto">
              <a:spcAft>
                <a:spcPts val="0"/>
              </a:spcAft>
              <a:buFont typeface="Wingdings" pitchFamily="2" charset="2"/>
              <a:buChar char="ü"/>
              <a:defRPr/>
            </a:pPr>
            <a:endParaRPr lang="es-CL" dirty="0"/>
          </a:p>
          <a:p>
            <a:pPr marL="0" indent="0" algn="just" fontAlgn="auto">
              <a:spcAft>
                <a:spcPts val="0"/>
              </a:spcAft>
              <a:buFont typeface="Wingdings" pitchFamily="2" charset="2"/>
              <a:buChar char="ü"/>
              <a:defRPr/>
            </a:pPr>
            <a:endParaRPr lang="es-CL" dirty="0" smtClean="0"/>
          </a:p>
          <a:p>
            <a:pPr marL="274320" indent="-274320" algn="just" fontAlgn="auto">
              <a:spcAft>
                <a:spcPts val="0"/>
              </a:spcAft>
              <a:buFont typeface="Wingdings" pitchFamily="2" charset="2"/>
              <a:buChar char="ü"/>
              <a:defRPr/>
            </a:pPr>
            <a:endParaRPr lang="es-CL" dirty="0" smtClean="0"/>
          </a:p>
          <a:p>
            <a:pPr marL="274320" indent="-274320" algn="just" fontAlgn="auto">
              <a:spcAft>
                <a:spcPts val="0"/>
              </a:spcAft>
              <a:buFont typeface="Wingdings" pitchFamily="2" charset="2"/>
              <a:buChar char="ü"/>
              <a:defRPr/>
            </a:pPr>
            <a:endParaRPr lang="es-CL" b="1" dirty="0" smtClean="0"/>
          </a:p>
          <a:p>
            <a:pPr marL="274320" indent="-274320" fontAlgn="auto">
              <a:spcAft>
                <a:spcPts val="0"/>
              </a:spcAft>
              <a:buFont typeface="Wingdings" pitchFamily="2" charset="2"/>
              <a:buChar char="ü"/>
              <a:defRPr/>
            </a:pPr>
            <a:endParaRPr lang="es-CL" dirty="0" smtClean="0"/>
          </a:p>
        </p:txBody>
      </p:sp>
      <p:pic>
        <p:nvPicPr>
          <p:cNvPr id="12291" name="Picture 2" descr="http://html.rincondelvago.com/000429461.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9388" y="622300"/>
            <a:ext cx="2879725" cy="287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8613463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549275"/>
            <a:ext cx="7786688" cy="1943100"/>
          </a:xfrm>
        </p:spPr>
        <p:style>
          <a:lnRef idx="2">
            <a:schemeClr val="accent1"/>
          </a:lnRef>
          <a:fillRef idx="1">
            <a:schemeClr val="lt1"/>
          </a:fillRef>
          <a:effectRef idx="0">
            <a:schemeClr val="accent1"/>
          </a:effectRef>
          <a:fontRef idx="minor">
            <a:schemeClr val="dk1"/>
          </a:fontRef>
        </p:style>
        <p:txBody>
          <a:bodyPr>
            <a:normAutofit/>
          </a:bodyPr>
          <a:lstStyle/>
          <a:p>
            <a:pPr marL="95250" indent="0" algn="just" fontAlgn="auto">
              <a:spcAft>
                <a:spcPts val="0"/>
              </a:spcAft>
              <a:buNone/>
              <a:defRPr/>
            </a:pPr>
            <a:r>
              <a:rPr lang="es-CL" sz="2400" b="1" dirty="0" smtClean="0"/>
              <a:t>Segundo postulado:</a:t>
            </a:r>
            <a:r>
              <a:rPr lang="es-CL" sz="2400" dirty="0" smtClean="0"/>
              <a:t> Mientras el electrón esté girando en su nivel, no emitirá ni absorberá energía. Cuando un electrón esté en un nivel de energía bajo  se dice que está en un estado </a:t>
            </a:r>
            <a:r>
              <a:rPr lang="es-CL" sz="2400" b="1" dirty="0" smtClean="0"/>
              <a:t> fundamental </a:t>
            </a:r>
            <a:r>
              <a:rPr lang="es-CL" sz="2400" dirty="0" smtClean="0"/>
              <a:t> o </a:t>
            </a:r>
            <a:r>
              <a:rPr lang="es-CL" sz="2400" b="1" dirty="0" smtClean="0"/>
              <a:t> basal. </a:t>
            </a:r>
            <a:endParaRPr lang="es-CL" sz="2400" b="1" dirty="0"/>
          </a:p>
        </p:txBody>
      </p:sp>
      <p:sp>
        <p:nvSpPr>
          <p:cNvPr id="5" name="4 CuadroTexto"/>
          <p:cNvSpPr txBox="1"/>
          <p:nvPr/>
        </p:nvSpPr>
        <p:spPr>
          <a:xfrm>
            <a:off x="539750" y="2781300"/>
            <a:ext cx="7777163" cy="1938992"/>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12700" indent="-12700" algn="just" fontAlgn="auto">
              <a:spcBef>
                <a:spcPts val="0"/>
              </a:spcBef>
              <a:spcAft>
                <a:spcPts val="0"/>
              </a:spcAft>
              <a:defRPr/>
            </a:pPr>
            <a:r>
              <a:rPr lang="es-CL" sz="2400" b="1" dirty="0"/>
              <a:t>Tercer postulado</a:t>
            </a:r>
            <a:r>
              <a:rPr lang="es-CL" sz="2000" b="1" dirty="0"/>
              <a:t>: </a:t>
            </a:r>
            <a:r>
              <a:rPr lang="es-CL" sz="2400" dirty="0"/>
              <a:t>Cuando un electrón transita de  una orbita a otra, se produce absorción o emisión de una cantidad definida de energía, en forma de ondas electromagnéticas, cuya magnitud es igual a la diferencia de energía entre las dos orbitas.  </a:t>
            </a:r>
          </a:p>
        </p:txBody>
      </p:sp>
    </p:spTree>
    <p:extLst>
      <p:ext uri="{BB962C8B-B14F-4D97-AF65-F5344CB8AC3E}">
        <p14:creationId xmlns:p14="http://schemas.microsoft.com/office/powerpoint/2010/main" xmlns="" val="35510376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2 Marcador de contenido"/>
          <p:cNvSpPr>
            <a:spLocks noGrp="1"/>
          </p:cNvSpPr>
          <p:nvPr>
            <p:ph idx="1"/>
          </p:nvPr>
        </p:nvSpPr>
        <p:spPr>
          <a:xfrm>
            <a:off x="323528" y="332656"/>
            <a:ext cx="8568952" cy="3096344"/>
          </a:xfrm>
        </p:spPr>
        <p:txBody>
          <a:bodyPr>
            <a:normAutofit fontScale="92500" lnSpcReduction="10000"/>
          </a:bodyPr>
          <a:lstStyle/>
          <a:p>
            <a:pPr algn="just">
              <a:buNone/>
            </a:pPr>
            <a:r>
              <a:rPr lang="es-CL" sz="2400" b="1" dirty="0" smtClean="0">
                <a:solidFill>
                  <a:srgbClr val="0000FF"/>
                </a:solidFill>
              </a:rPr>
              <a:t>Absorción</a:t>
            </a:r>
            <a:endParaRPr lang="es-CL" sz="2400" dirty="0" smtClean="0"/>
          </a:p>
          <a:p>
            <a:pPr algn="just"/>
            <a:r>
              <a:rPr lang="es-CL" sz="2400" dirty="0" smtClean="0"/>
              <a:t>Los electrones pueden saltar a un nivel de energía  mayor sin pasar por estados intermedios. En este caso el átomo se encuentra en </a:t>
            </a:r>
            <a:r>
              <a:rPr lang="es-CL" sz="2400" b="1" dirty="0" smtClean="0"/>
              <a:t>estado excitado</a:t>
            </a:r>
            <a:r>
              <a:rPr lang="es-CL" sz="2400" dirty="0" smtClean="0"/>
              <a:t>.</a:t>
            </a:r>
          </a:p>
          <a:p>
            <a:pPr algn="just"/>
            <a:r>
              <a:rPr lang="es-CL" sz="2400" dirty="0" smtClean="0"/>
              <a:t>Para que un electrón pase de un nivel de energía menor (estado basal) a uno mayor (estado excitado), necesita ganar energía absorbiendo una onda electromagnética que lleve asociada la energía correspondiente a la diferencia  entre las dos orbitas, proceso conocido como absorción. </a:t>
            </a:r>
          </a:p>
        </p:txBody>
      </p:sp>
      <p:sp>
        <p:nvSpPr>
          <p:cNvPr id="4" name="2 Marcador de contenido"/>
          <p:cNvSpPr txBox="1">
            <a:spLocks/>
          </p:cNvSpPr>
          <p:nvPr/>
        </p:nvSpPr>
        <p:spPr>
          <a:xfrm>
            <a:off x="323528" y="3284984"/>
            <a:ext cx="8496944" cy="3240360"/>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s-CL" sz="2000" b="1" i="0" u="none" strike="noStrike" kern="1200" cap="none" spc="0" normalizeH="0" baseline="0" noProof="0" dirty="0" smtClean="0">
                <a:ln>
                  <a:noFill/>
                </a:ln>
                <a:solidFill>
                  <a:srgbClr val="0000FF"/>
                </a:solidFill>
                <a:effectLst/>
                <a:uLnTx/>
                <a:uFillTx/>
                <a:latin typeface="+mn-lt"/>
                <a:ea typeface="+mn-ea"/>
                <a:cs typeface="+mn-cs"/>
              </a:rPr>
              <a:t>Emisión</a:t>
            </a:r>
            <a:endParaRPr kumimoji="0" lang="es-CL"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s-CL" sz="2000" b="0" i="0" u="none" strike="noStrike" kern="1200" cap="none" spc="0" normalizeH="0" baseline="0" noProof="0" dirty="0" smtClean="0">
                <a:ln>
                  <a:noFill/>
                </a:ln>
                <a:solidFill>
                  <a:schemeClr val="tx1"/>
                </a:solidFill>
                <a:effectLst/>
                <a:uLnTx/>
                <a:uFillTx/>
                <a:latin typeface="+mn-lt"/>
                <a:ea typeface="+mn-ea"/>
                <a:cs typeface="+mn-cs"/>
              </a:rPr>
              <a:t>Cuando el átomo excitado regresa a un nivel menor de energía, emite un fotón (energía radiante)</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s-CL" sz="2000" b="0" i="0" u="none" strike="noStrike" kern="1200" cap="none" spc="0" normalizeH="0" baseline="0" noProof="0" dirty="0" smtClean="0">
                <a:ln>
                  <a:noFill/>
                </a:ln>
                <a:solidFill>
                  <a:schemeClr val="tx1"/>
                </a:solidFill>
                <a:effectLst/>
                <a:uLnTx/>
                <a:uFillTx/>
                <a:latin typeface="+mn-lt"/>
                <a:ea typeface="+mn-ea"/>
                <a:cs typeface="+mn-cs"/>
              </a:rPr>
              <a:t>Cuando el electrón salta a una orbita superior, deja un espacio vacío que hace que el átomo se vuelva </a:t>
            </a:r>
            <a:r>
              <a:rPr kumimoji="0" lang="es-CL" sz="2000" b="0" i="0" u="none" strike="noStrike" kern="1200" cap="none" spc="0" normalizeH="0" baseline="0" noProof="0" dirty="0" err="1" smtClean="0">
                <a:ln>
                  <a:noFill/>
                </a:ln>
                <a:solidFill>
                  <a:schemeClr val="tx1"/>
                </a:solidFill>
                <a:effectLst/>
                <a:uLnTx/>
                <a:uFillTx/>
                <a:latin typeface="+mn-lt"/>
                <a:ea typeface="+mn-ea"/>
                <a:cs typeface="+mn-cs"/>
              </a:rPr>
              <a:t>instable</a:t>
            </a:r>
            <a:r>
              <a:rPr kumimoji="0" lang="es-CL" sz="2000" b="0" i="0" u="none" strike="noStrike" kern="1200" cap="none" spc="0" normalizeH="0" baseline="0" noProof="0" dirty="0" smtClean="0">
                <a:ln>
                  <a:noFill/>
                </a:ln>
                <a:solidFill>
                  <a:schemeClr val="tx1"/>
                </a:solidFill>
                <a:effectLst/>
                <a:uLnTx/>
                <a:uFillTx/>
                <a:latin typeface="+mn-lt"/>
                <a:ea typeface="+mn-ea"/>
                <a:cs typeface="+mn-cs"/>
              </a:rPr>
              <a:t>. Para recuperar esa estabilidad, el electrón debe regresar a una orbita más interna, liberando la energía que absorbió; esto lo hace emitiendo un fotón en forma de luz (radiación electromagnética). A este proceso se le denomina </a:t>
            </a:r>
            <a:r>
              <a:rPr kumimoji="0" lang="es-CL" sz="2000" b="1" i="0" u="none" strike="noStrike" kern="1200" cap="none" spc="0" normalizeH="0" baseline="0" noProof="0" dirty="0" smtClean="0">
                <a:ln>
                  <a:noFill/>
                </a:ln>
                <a:solidFill>
                  <a:schemeClr val="tx1"/>
                </a:solidFill>
                <a:effectLst/>
                <a:uLnTx/>
                <a:uFillTx/>
                <a:latin typeface="+mn-lt"/>
                <a:ea typeface="+mn-ea"/>
                <a:cs typeface="+mn-cs"/>
              </a:rPr>
              <a:t>emisión. </a:t>
            </a:r>
            <a:endParaRPr kumimoji="0" lang="es-CL" sz="20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xmlns="" val="2273834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5" name="Picture 1"/>
          <p:cNvPicPr>
            <a:picLocks noChangeAspect="1" noChangeArrowheads="1"/>
          </p:cNvPicPr>
          <p:nvPr/>
        </p:nvPicPr>
        <p:blipFill>
          <a:blip r:embed="rId2" cstate="print"/>
          <a:srcRect/>
          <a:stretch>
            <a:fillRect/>
          </a:stretch>
        </p:blipFill>
        <p:spPr bwMode="auto">
          <a:xfrm>
            <a:off x="695325" y="638175"/>
            <a:ext cx="7753350" cy="5581650"/>
          </a:xfrm>
          <a:prstGeom prst="rect">
            <a:avLst/>
          </a:prstGeom>
          <a:noFill/>
          <a:ln w="9525">
            <a:noFill/>
            <a:miter lim="800000"/>
            <a:headEnd/>
            <a:tailEnd/>
          </a:ln>
        </p:spPr>
      </p:pic>
      <p:sp>
        <p:nvSpPr>
          <p:cNvPr id="3" name="Text Box 19"/>
          <p:cNvSpPr txBox="1">
            <a:spLocks noChangeArrowheads="1"/>
          </p:cNvSpPr>
          <p:nvPr/>
        </p:nvSpPr>
        <p:spPr bwMode="auto">
          <a:xfrm>
            <a:off x="683568" y="4941168"/>
            <a:ext cx="3214563" cy="1569660"/>
          </a:xfrm>
          <a:prstGeom prst="rect">
            <a:avLst/>
          </a:prstGeom>
          <a:solidFill>
            <a:schemeClr val="accent1"/>
          </a:solidFill>
          <a:ln>
            <a:noFill/>
          </a:ln>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s-PE" sz="1600" dirty="0" smtClean="0"/>
              <a:t>Un </a:t>
            </a:r>
            <a:r>
              <a:rPr lang="es-PE" sz="1600" b="1" dirty="0" smtClean="0"/>
              <a:t>cuerpo negro</a:t>
            </a:r>
            <a:r>
              <a:rPr lang="es-PE" sz="1600" dirty="0" smtClean="0"/>
              <a:t> es un objeto teórico o ideal que absorbe toda la luz y toda la energía radiante que incide sobre él. Nada de la radiación incidente se refleja o pasa a través del </a:t>
            </a:r>
            <a:r>
              <a:rPr lang="es-PE" sz="1600" b="1" dirty="0" smtClean="0"/>
              <a:t>cuerpo negro</a:t>
            </a:r>
            <a:r>
              <a:rPr lang="es-PE" sz="1600" dirty="0" smtClean="0"/>
              <a:t>.</a:t>
            </a:r>
            <a:endParaRPr lang="es-ES" sz="1600" dirty="0">
              <a:latin typeface="Times New Roman" pitchFamily="18" charset="0"/>
            </a:endParaRPr>
          </a:p>
        </p:txBody>
      </p:sp>
    </p:spTree>
    <p:extLst>
      <p:ext uri="{BB962C8B-B14F-4D97-AF65-F5344CB8AC3E}">
        <p14:creationId xmlns:p14="http://schemas.microsoft.com/office/powerpoint/2010/main" xmlns="" val="33001723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encrypted-tbn2.google.com/images?q=tbn:ANd9GcTeyg4HnCXzkOGQLcM1StPb99NwUk7hLJT8PelWYryXs8cjnWXh"/>
          <p:cNvPicPr>
            <a:picLocks noChangeAspect="1" noChangeArrowheads="1"/>
          </p:cNvPicPr>
          <p:nvPr/>
        </p:nvPicPr>
        <p:blipFill>
          <a:blip r:embed="rId2" cstate="print"/>
          <a:srcRect/>
          <a:stretch>
            <a:fillRect/>
          </a:stretch>
        </p:blipFill>
        <p:spPr bwMode="auto">
          <a:xfrm>
            <a:off x="2123728" y="1340768"/>
            <a:ext cx="5329212" cy="4047906"/>
          </a:xfrm>
          <a:prstGeom prst="rect">
            <a:avLst/>
          </a:prstGeom>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xmlns="" val="13339289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11560" y="404664"/>
            <a:ext cx="7467600" cy="2448272"/>
          </a:xfrm>
          <a:solidFill>
            <a:schemeClr val="accent3">
              <a:lumMod val="40000"/>
              <a:lumOff val="60000"/>
            </a:schemeClr>
          </a:solidFill>
        </p:spPr>
        <p:style>
          <a:lnRef idx="1">
            <a:schemeClr val="accent3"/>
          </a:lnRef>
          <a:fillRef idx="2">
            <a:schemeClr val="accent3"/>
          </a:fillRef>
          <a:effectRef idx="1">
            <a:schemeClr val="accent3"/>
          </a:effectRef>
          <a:fontRef idx="minor">
            <a:schemeClr val="dk1"/>
          </a:fontRef>
        </p:style>
        <p:txBody>
          <a:bodyPr>
            <a:noAutofit/>
          </a:bodyPr>
          <a:lstStyle/>
          <a:p>
            <a:pPr marL="0" indent="0" fontAlgn="auto">
              <a:spcAft>
                <a:spcPts val="0"/>
              </a:spcAft>
              <a:buFont typeface="Wingdings"/>
              <a:buNone/>
              <a:defRPr/>
            </a:pPr>
            <a:r>
              <a:rPr lang="es-CL" sz="2400" b="1" dirty="0" smtClean="0">
                <a:solidFill>
                  <a:srgbClr val="0000FF"/>
                </a:solidFill>
              </a:rPr>
              <a:t>Limitación de la Teoría de Bohr:</a:t>
            </a:r>
          </a:p>
          <a:p>
            <a:pPr marL="274320" indent="-274320" fontAlgn="auto">
              <a:spcAft>
                <a:spcPts val="0"/>
              </a:spcAft>
              <a:buFont typeface="Wingdings"/>
              <a:buChar char=""/>
              <a:defRPr/>
            </a:pPr>
            <a:endParaRPr lang="es-CL" sz="2400" b="1" dirty="0"/>
          </a:p>
          <a:p>
            <a:pPr marL="0" indent="0" algn="just" fontAlgn="auto">
              <a:spcAft>
                <a:spcPts val="0"/>
              </a:spcAft>
              <a:buNone/>
              <a:defRPr/>
            </a:pPr>
            <a:r>
              <a:rPr lang="es-CL" sz="2400" dirty="0" smtClean="0"/>
              <a:t>No explica totalmente los espectros para los átomos que poseen más de un electrón, es decir, la teoría solo se aplica para los átomos con un solo electrón, como el átomo de </a:t>
            </a:r>
            <a:r>
              <a:rPr lang="es-CL" sz="2400" b="1" dirty="0" smtClean="0"/>
              <a:t>Hidrógeno. </a:t>
            </a:r>
            <a:r>
              <a:rPr lang="es-CL" sz="2400" dirty="0" smtClean="0"/>
              <a:t> </a:t>
            </a:r>
            <a:endParaRPr lang="es-CL" sz="2400" dirty="0"/>
          </a:p>
        </p:txBody>
      </p:sp>
      <p:pic>
        <p:nvPicPr>
          <p:cNvPr id="317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560" y="3140968"/>
            <a:ext cx="7416824" cy="2952328"/>
          </a:xfrm>
          <a:prstGeom prst="rect">
            <a:avLst/>
          </a:prstGeom>
          <a:solidFill>
            <a:schemeClr val="accent3">
              <a:lumMod val="40000"/>
              <a:lumOff val="60000"/>
            </a:schemeClr>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132848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ChangeAspect="1" noChangeArrowheads="1"/>
          </p:cNvPicPr>
          <p:nvPr/>
        </p:nvPicPr>
        <p:blipFill>
          <a:blip r:embed="rId2" cstate="print"/>
          <a:srcRect/>
          <a:stretch>
            <a:fillRect/>
          </a:stretch>
        </p:blipFill>
        <p:spPr bwMode="auto">
          <a:xfrm>
            <a:off x="395536" y="1412776"/>
            <a:ext cx="8280920" cy="4968552"/>
          </a:xfrm>
          <a:prstGeom prst="rect">
            <a:avLst/>
          </a:prstGeom>
          <a:noFill/>
          <a:ln w="9525">
            <a:noFill/>
            <a:miter lim="800000"/>
            <a:headEnd/>
            <a:tailEnd/>
          </a:ln>
        </p:spPr>
      </p:pic>
      <p:sp>
        <p:nvSpPr>
          <p:cNvPr id="3" name="2 CuadroTexto"/>
          <p:cNvSpPr txBox="1"/>
          <p:nvPr/>
        </p:nvSpPr>
        <p:spPr>
          <a:xfrm>
            <a:off x="3491880" y="764704"/>
            <a:ext cx="1368003" cy="461665"/>
          </a:xfrm>
          <a:prstGeom prst="rect">
            <a:avLst/>
          </a:prstGeom>
          <a:noFill/>
        </p:spPr>
        <p:txBody>
          <a:bodyPr wrap="none" rtlCol="0">
            <a:spAutoFit/>
          </a:bodyPr>
          <a:lstStyle/>
          <a:p>
            <a:r>
              <a:rPr lang="es-PE" sz="2400" b="1" dirty="0" smtClean="0">
                <a:solidFill>
                  <a:srgbClr val="0000FF"/>
                </a:solidFill>
              </a:rPr>
              <a:t>Resumen</a:t>
            </a:r>
            <a:endParaRPr lang="es-PE" sz="2400" b="1" dirty="0">
              <a:solidFill>
                <a:srgbClr val="0000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p:cNvPicPr>
            <a:picLocks noChangeAspect="1" noChangeArrowheads="1"/>
          </p:cNvPicPr>
          <p:nvPr/>
        </p:nvPicPr>
        <p:blipFill>
          <a:blip r:embed="rId2" cstate="print"/>
          <a:srcRect/>
          <a:stretch>
            <a:fillRect/>
          </a:stretch>
        </p:blipFill>
        <p:spPr bwMode="auto">
          <a:xfrm>
            <a:off x="683568" y="548680"/>
            <a:ext cx="7678671" cy="5472608"/>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115616" y="332656"/>
            <a:ext cx="7024744" cy="1143000"/>
          </a:xfrm>
          <a:solidFill>
            <a:schemeClr val="bg2">
              <a:lumMod val="90000"/>
            </a:schemeClr>
          </a:solidFill>
        </p:spPr>
        <p:txBody>
          <a:bodyPr>
            <a:normAutofit/>
          </a:bodyPr>
          <a:lstStyle/>
          <a:p>
            <a:pPr fontAlgn="auto">
              <a:spcAft>
                <a:spcPts val="0"/>
              </a:spcAft>
              <a:defRPr/>
            </a:pPr>
            <a:r>
              <a:rPr lang="es-CL" sz="3200" b="1" dirty="0" smtClean="0">
                <a:solidFill>
                  <a:srgbClr val="FF0000"/>
                </a:solidFill>
              </a:rPr>
              <a:t>Modelo mecano-cuántico</a:t>
            </a:r>
            <a:endParaRPr lang="es-CL" sz="3200" b="1" dirty="0">
              <a:solidFill>
                <a:srgbClr val="FF0000"/>
              </a:solidFill>
            </a:endParaRPr>
          </a:p>
        </p:txBody>
      </p:sp>
      <p:sp>
        <p:nvSpPr>
          <p:cNvPr id="8195" name="2 Marcador de contenido"/>
          <p:cNvSpPr>
            <a:spLocks noGrp="1"/>
          </p:cNvSpPr>
          <p:nvPr>
            <p:ph idx="1"/>
          </p:nvPr>
        </p:nvSpPr>
        <p:spPr>
          <a:xfrm>
            <a:off x="899592" y="1628800"/>
            <a:ext cx="7704856" cy="3508977"/>
          </a:xfrm>
        </p:spPr>
        <p:txBody>
          <a:bodyPr>
            <a:normAutofit/>
          </a:bodyPr>
          <a:lstStyle/>
          <a:p>
            <a:pPr marL="68580" indent="0" algn="just">
              <a:buNone/>
            </a:pPr>
            <a:r>
              <a:rPr altLang="es-PE" sz="2400" dirty="0" err="1" smtClean="0"/>
              <a:t>Es</a:t>
            </a:r>
            <a:r>
              <a:rPr altLang="es-PE" sz="2400" dirty="0" smtClean="0"/>
              <a:t> el actual </a:t>
            </a:r>
            <a:r>
              <a:rPr altLang="es-PE" sz="2400" dirty="0" err="1" smtClean="0"/>
              <a:t>modelo</a:t>
            </a:r>
            <a:r>
              <a:rPr altLang="es-PE" sz="2400" dirty="0" smtClean="0"/>
              <a:t>: </a:t>
            </a:r>
            <a:r>
              <a:rPr altLang="es-PE" sz="2400" dirty="0" err="1" smtClean="0"/>
              <a:t>este</a:t>
            </a:r>
            <a:r>
              <a:rPr altLang="es-PE" sz="2400" dirty="0" smtClean="0"/>
              <a:t> </a:t>
            </a:r>
            <a:r>
              <a:rPr altLang="es-PE" sz="2400" dirty="0" err="1" smtClean="0"/>
              <a:t>modelo</a:t>
            </a:r>
            <a:r>
              <a:rPr altLang="es-PE" sz="2400" dirty="0" smtClean="0"/>
              <a:t> se </a:t>
            </a:r>
            <a:r>
              <a:rPr altLang="es-PE" sz="2400" dirty="0" err="1" smtClean="0"/>
              <a:t>expuso</a:t>
            </a:r>
            <a:r>
              <a:rPr altLang="es-PE" sz="2400" dirty="0" smtClean="0"/>
              <a:t> </a:t>
            </a:r>
            <a:r>
              <a:rPr altLang="es-PE" sz="2400" dirty="0" err="1" smtClean="0"/>
              <a:t>por</a:t>
            </a:r>
            <a:r>
              <a:rPr altLang="es-PE" sz="2400" dirty="0" smtClean="0"/>
              <a:t> </a:t>
            </a:r>
            <a:r>
              <a:rPr altLang="es-PE" sz="2400" dirty="0" err="1" smtClean="0"/>
              <a:t>vez</a:t>
            </a:r>
            <a:r>
              <a:rPr altLang="es-PE" sz="2400" dirty="0" smtClean="0"/>
              <a:t> </a:t>
            </a:r>
            <a:r>
              <a:rPr altLang="es-PE" sz="2400" dirty="0" err="1" smtClean="0"/>
              <a:t>primera</a:t>
            </a:r>
            <a:r>
              <a:rPr altLang="es-PE" sz="2400" dirty="0" smtClean="0"/>
              <a:t> </a:t>
            </a:r>
            <a:r>
              <a:rPr altLang="es-PE" sz="2400" dirty="0" err="1" smtClean="0"/>
              <a:t>en</a:t>
            </a:r>
            <a:r>
              <a:rPr altLang="es-PE" sz="2400" dirty="0" smtClean="0"/>
              <a:t> 1925 </a:t>
            </a:r>
            <a:r>
              <a:rPr altLang="es-PE" sz="2400" dirty="0" err="1" smtClean="0"/>
              <a:t>por</a:t>
            </a:r>
            <a:r>
              <a:rPr altLang="es-PE" sz="2400" dirty="0" smtClean="0"/>
              <a:t> </a:t>
            </a:r>
            <a:r>
              <a:rPr altLang="es-PE" sz="2400" b="1" dirty="0" smtClean="0"/>
              <a:t>Schrodinger y Heisenberg.</a:t>
            </a:r>
          </a:p>
          <a:p>
            <a:endParaRPr altLang="es-PE" sz="2400" b="1" dirty="0" smtClean="0"/>
          </a:p>
          <a:p>
            <a:endParaRPr lang="es-CL" altLang="es-PE" sz="2400" b="1" dirty="0" smtClean="0"/>
          </a:p>
        </p:txBody>
      </p:sp>
      <p:pic>
        <p:nvPicPr>
          <p:cNvPr id="1026" name="Picture 2" descr="http://2.bp.blogspot.com/_7ep0eDh0tyM/SaiX9PB7MZI/AAAAAAAAABM/MfA3_Oxukjc/s320/mecanico-cuantico.jpg"/>
          <p:cNvPicPr>
            <a:picLocks noChangeAspect="1" noChangeArrowheads="1"/>
          </p:cNvPicPr>
          <p:nvPr/>
        </p:nvPicPr>
        <p:blipFill>
          <a:blip r:embed="rId2" cstate="print">
            <a:extLst/>
          </a:blip>
          <a:srcRect/>
          <a:stretch>
            <a:fillRect/>
          </a:stretch>
        </p:blipFill>
        <p:spPr bwMode="auto">
          <a:xfrm>
            <a:off x="2555776" y="3140968"/>
            <a:ext cx="4050450" cy="26642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xmlns="" val="3452083372"/>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43608" y="620688"/>
            <a:ext cx="7024744" cy="601136"/>
          </a:xfrm>
          <a:solidFill>
            <a:schemeClr val="bg1"/>
          </a:solidFill>
        </p:spPr>
        <p:txBody>
          <a:bodyPr>
            <a:normAutofit fontScale="90000"/>
          </a:bodyPr>
          <a:lstStyle/>
          <a:p>
            <a:r>
              <a:rPr lang="es-PE" b="1" dirty="0" smtClean="0">
                <a:solidFill>
                  <a:srgbClr val="FF0000"/>
                </a:solidFill>
              </a:rPr>
              <a:t>Modelo actual del átomo</a:t>
            </a:r>
            <a:endParaRPr lang="es-PE" b="1" dirty="0">
              <a:solidFill>
                <a:srgbClr val="FF0000"/>
              </a:solidFill>
            </a:endParaRPr>
          </a:p>
        </p:txBody>
      </p:sp>
      <p:pic>
        <p:nvPicPr>
          <p:cNvPr id="3789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560" y="1340768"/>
            <a:ext cx="8064896" cy="507910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0218080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1259632" y="764704"/>
            <a:ext cx="7024744" cy="601136"/>
          </a:xfrm>
        </p:spPr>
        <p:txBody>
          <a:bodyPr>
            <a:normAutofit fontScale="90000"/>
          </a:bodyPr>
          <a:lstStyle/>
          <a:p>
            <a:r>
              <a:rPr lang="es-PE" b="1" dirty="0" smtClean="0"/>
              <a:t>Modelo actual del átomo</a:t>
            </a:r>
            <a:endParaRPr lang="es-PE" b="1" dirty="0"/>
          </a:p>
        </p:txBody>
      </p:sp>
      <p:pic>
        <p:nvPicPr>
          <p:cNvPr id="3891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560" y="1556792"/>
            <a:ext cx="7920880" cy="49149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4782309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3993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27584" y="1628800"/>
            <a:ext cx="7229475" cy="48577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1 Título"/>
          <p:cNvSpPr txBox="1">
            <a:spLocks/>
          </p:cNvSpPr>
          <p:nvPr/>
        </p:nvSpPr>
        <p:spPr>
          <a:xfrm>
            <a:off x="467544" y="764704"/>
            <a:ext cx="7024744" cy="601136"/>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PE" b="1" dirty="0" smtClean="0">
                <a:solidFill>
                  <a:srgbClr val="FF0000"/>
                </a:solidFill>
              </a:rPr>
              <a:t>Modelo actual del átomo</a:t>
            </a:r>
            <a:endParaRPr lang="es-PE" b="1" dirty="0">
              <a:solidFill>
                <a:srgbClr val="FF0000"/>
              </a:solidFill>
            </a:endParaRPr>
          </a:p>
        </p:txBody>
      </p:sp>
    </p:spTree>
    <p:extLst>
      <p:ext uri="{BB962C8B-B14F-4D97-AF65-F5344CB8AC3E}">
        <p14:creationId xmlns:p14="http://schemas.microsoft.com/office/powerpoint/2010/main" xmlns="" val="25414401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395536" y="332656"/>
            <a:ext cx="6448680" cy="601136"/>
          </a:xfrm>
        </p:spPr>
        <p:txBody>
          <a:bodyPr>
            <a:normAutofit fontScale="90000"/>
          </a:bodyPr>
          <a:lstStyle/>
          <a:p>
            <a:r>
              <a:rPr lang="es-PE" b="1" dirty="0" smtClean="0">
                <a:solidFill>
                  <a:srgbClr val="FF0000"/>
                </a:solidFill>
              </a:rPr>
              <a:t>Modelo actual del átomo</a:t>
            </a:r>
            <a:endParaRPr lang="es-PE" b="1" dirty="0">
              <a:solidFill>
                <a:srgbClr val="FF0000"/>
              </a:solidFill>
            </a:endParaRPr>
          </a:p>
        </p:txBody>
      </p:sp>
      <p:pic>
        <p:nvPicPr>
          <p:cNvPr id="4096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9552" y="1340768"/>
            <a:ext cx="7992888" cy="518457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8383054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703" b="17493"/>
          <a:stretch/>
        </p:blipFill>
        <p:spPr bwMode="auto">
          <a:xfrm>
            <a:off x="323528" y="495300"/>
            <a:ext cx="8496944" cy="61020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2849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332656"/>
            <a:ext cx="8352928" cy="554461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6758274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Picture 1"/>
          <p:cNvPicPr>
            <a:picLocks noChangeAspect="1" noChangeArrowheads="1"/>
          </p:cNvPicPr>
          <p:nvPr/>
        </p:nvPicPr>
        <p:blipFill>
          <a:blip r:embed="rId2" cstate="print"/>
          <a:srcRect/>
          <a:stretch>
            <a:fillRect/>
          </a:stretch>
        </p:blipFill>
        <p:spPr bwMode="auto">
          <a:xfrm>
            <a:off x="623888" y="542925"/>
            <a:ext cx="7896225" cy="5772150"/>
          </a:xfrm>
          <a:prstGeom prst="rect">
            <a:avLst/>
          </a:prstGeom>
          <a:noFill/>
          <a:ln w="9525">
            <a:noFill/>
            <a:miter lim="800000"/>
            <a:headEnd/>
            <a:tailEnd/>
          </a:ln>
        </p:spPr>
      </p:pic>
    </p:spTree>
    <p:extLst>
      <p:ext uri="{BB962C8B-B14F-4D97-AF65-F5344CB8AC3E}">
        <p14:creationId xmlns:p14="http://schemas.microsoft.com/office/powerpoint/2010/main" xmlns="" val="38002621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Picture 1"/>
          <p:cNvPicPr>
            <a:picLocks noChangeAspect="1" noChangeArrowheads="1"/>
          </p:cNvPicPr>
          <p:nvPr/>
        </p:nvPicPr>
        <p:blipFill>
          <a:blip r:embed="rId2" cstate="print"/>
          <a:srcRect/>
          <a:stretch>
            <a:fillRect/>
          </a:stretch>
        </p:blipFill>
        <p:spPr bwMode="auto">
          <a:xfrm>
            <a:off x="785813" y="871538"/>
            <a:ext cx="7572375" cy="5114925"/>
          </a:xfrm>
          <a:prstGeom prst="rect">
            <a:avLst/>
          </a:prstGeom>
          <a:noFill/>
          <a:ln w="9525">
            <a:noFill/>
            <a:miter lim="800000"/>
            <a:headEnd/>
            <a:tailEnd/>
          </a:ln>
        </p:spPr>
      </p:pic>
    </p:spTree>
    <p:extLst>
      <p:ext uri="{BB962C8B-B14F-4D97-AF65-F5344CB8AC3E}">
        <p14:creationId xmlns:p14="http://schemas.microsoft.com/office/powerpoint/2010/main" xmlns="" val="2690292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1"/>
          <p:cNvPicPr>
            <a:picLocks noChangeAspect="1" noChangeArrowheads="1"/>
          </p:cNvPicPr>
          <p:nvPr/>
        </p:nvPicPr>
        <p:blipFill>
          <a:blip r:embed="rId2" cstate="print"/>
          <a:srcRect/>
          <a:stretch>
            <a:fillRect/>
          </a:stretch>
        </p:blipFill>
        <p:spPr bwMode="auto">
          <a:xfrm>
            <a:off x="590550" y="719138"/>
            <a:ext cx="7962900" cy="5419725"/>
          </a:xfrm>
          <a:prstGeom prst="rect">
            <a:avLst/>
          </a:prstGeom>
          <a:noFill/>
          <a:ln w="9525">
            <a:noFill/>
            <a:miter lim="800000"/>
            <a:headEnd/>
            <a:tailEnd/>
          </a:ln>
        </p:spPr>
      </p:pic>
    </p:spTree>
    <p:extLst>
      <p:ext uri="{BB962C8B-B14F-4D97-AF65-F5344CB8AC3E}">
        <p14:creationId xmlns:p14="http://schemas.microsoft.com/office/powerpoint/2010/main" xmlns="" val="30634479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620688"/>
            <a:ext cx="8248762" cy="926976"/>
          </a:xfrm>
        </p:spPr>
        <p:txBody>
          <a:bodyPr>
            <a:noAutofit/>
          </a:bodyPr>
          <a:lstStyle/>
          <a:p>
            <a:r>
              <a:rPr lang="es-PE" sz="2400" b="1" dirty="0"/>
              <a:t>L</a:t>
            </a:r>
            <a:r>
              <a:rPr lang="es-PE" sz="2400" b="1" dirty="0" smtClean="0"/>
              <a:t>a probabilidad de localizar al electrón respecto</a:t>
            </a:r>
            <a:br>
              <a:rPr lang="es-PE" sz="2400" b="1" dirty="0" smtClean="0"/>
            </a:br>
            <a:r>
              <a:rPr lang="es-PE" sz="2400" b="1" dirty="0" smtClean="0"/>
              <a:t>al núcleo</a:t>
            </a:r>
            <a:endParaRPr lang="es-PE" sz="2400" b="1" dirty="0"/>
          </a:p>
        </p:txBody>
      </p:sp>
      <p:pic>
        <p:nvPicPr>
          <p:cNvPr id="4198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5576" y="1844824"/>
            <a:ext cx="7162800" cy="4400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7480257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20706" y="548680"/>
            <a:ext cx="8064896" cy="792088"/>
          </a:xfrm>
        </p:spPr>
        <p:txBody>
          <a:bodyPr>
            <a:normAutofit fontScale="90000"/>
          </a:bodyPr>
          <a:lstStyle/>
          <a:p>
            <a:r>
              <a:rPr lang="es-PE" sz="2400" b="1" dirty="0"/>
              <a:t>L</a:t>
            </a:r>
            <a:r>
              <a:rPr lang="es-PE" sz="2400" b="1" dirty="0" smtClean="0"/>
              <a:t>a distribución radial de la probabilidad de localizar al electrón respecto al núcleo</a:t>
            </a:r>
            <a:endParaRPr lang="es-PE" sz="2400" b="1" dirty="0"/>
          </a:p>
        </p:txBody>
      </p:sp>
      <p:sp>
        <p:nvSpPr>
          <p:cNvPr id="3" name="2 Marcador de contenido"/>
          <p:cNvSpPr>
            <a:spLocks noGrp="1"/>
          </p:cNvSpPr>
          <p:nvPr>
            <p:ph idx="1"/>
          </p:nvPr>
        </p:nvSpPr>
        <p:spPr/>
        <p:txBody>
          <a:bodyPr/>
          <a:lstStyle/>
          <a:p>
            <a:endParaRPr lang="es-PE"/>
          </a:p>
        </p:txBody>
      </p:sp>
      <p:pic>
        <p:nvPicPr>
          <p:cNvPr id="4301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9552" y="1772816"/>
            <a:ext cx="7920880" cy="43815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9810654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548680"/>
            <a:ext cx="7024744" cy="529128"/>
          </a:xfrm>
        </p:spPr>
        <p:txBody>
          <a:bodyPr>
            <a:normAutofit/>
          </a:bodyPr>
          <a:lstStyle/>
          <a:p>
            <a:r>
              <a:rPr lang="es-PE" sz="2800" b="1" dirty="0"/>
              <a:t>EL CONTORNO DE PROBABILIDAD</a:t>
            </a:r>
          </a:p>
        </p:txBody>
      </p:sp>
      <p:pic>
        <p:nvPicPr>
          <p:cNvPr id="4403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04863" y="1200150"/>
            <a:ext cx="7534275" cy="44577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58740887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PE" sz="3200" b="1" dirty="0" smtClean="0">
                <a:solidFill>
                  <a:srgbClr val="FF0000"/>
                </a:solidFill>
              </a:rPr>
              <a:t>Resumen</a:t>
            </a:r>
            <a:endParaRPr lang="es-PE" sz="3200" b="1" dirty="0">
              <a:solidFill>
                <a:srgbClr val="FF0000"/>
              </a:solidFill>
            </a:endParaRPr>
          </a:p>
        </p:txBody>
      </p:sp>
      <p:pic>
        <p:nvPicPr>
          <p:cNvPr id="151554" name="Picture 2"/>
          <p:cNvPicPr>
            <a:picLocks noChangeAspect="1" noChangeArrowheads="1"/>
          </p:cNvPicPr>
          <p:nvPr/>
        </p:nvPicPr>
        <p:blipFill>
          <a:blip r:embed="rId2" cstate="print"/>
          <a:srcRect/>
          <a:stretch>
            <a:fillRect/>
          </a:stretch>
        </p:blipFill>
        <p:spPr bwMode="auto">
          <a:xfrm>
            <a:off x="755576" y="1340768"/>
            <a:ext cx="7848872" cy="4949878"/>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p:cNvPicPr>
            <a:picLocks noChangeAspect="1" noChangeArrowheads="1"/>
          </p:cNvPicPr>
          <p:nvPr/>
        </p:nvPicPr>
        <p:blipFill>
          <a:blip r:embed="rId2" cstate="print"/>
          <a:srcRect/>
          <a:stretch>
            <a:fillRect/>
          </a:stretch>
        </p:blipFill>
        <p:spPr bwMode="auto">
          <a:xfrm>
            <a:off x="539552" y="476672"/>
            <a:ext cx="7913829" cy="5544616"/>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27584" y="620688"/>
            <a:ext cx="7024744" cy="961176"/>
          </a:xfrm>
          <a:solidFill>
            <a:schemeClr val="bg2">
              <a:lumMod val="90000"/>
            </a:schemeClr>
          </a:solidFill>
        </p:spPr>
        <p:txBody>
          <a:bodyPr>
            <a:noAutofit/>
          </a:bodyPr>
          <a:lstStyle/>
          <a:p>
            <a:r>
              <a:rPr lang="es-PE" sz="3600" b="1" dirty="0" smtClean="0">
                <a:solidFill>
                  <a:srgbClr val="FF0000"/>
                </a:solidFill>
              </a:rPr>
              <a:t>Orbitales atómicos, números cuánticos</a:t>
            </a:r>
            <a:endParaRPr lang="es-PE" sz="3600" b="1" dirty="0">
              <a:solidFill>
                <a:srgbClr val="FF0000"/>
              </a:solidFill>
            </a:endParaRPr>
          </a:p>
        </p:txBody>
      </p:sp>
      <p:pic>
        <p:nvPicPr>
          <p:cNvPr id="4505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43608" y="2276872"/>
            <a:ext cx="7286625" cy="44100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9366030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xmlns="" val="0"/>
              </a:ext>
            </a:extLst>
          </a:blip>
          <a:srcRect t="26159"/>
          <a:stretch/>
        </p:blipFill>
        <p:spPr bwMode="auto">
          <a:xfrm>
            <a:off x="611560" y="3551869"/>
            <a:ext cx="6696744" cy="12030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608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1560" y="1268760"/>
            <a:ext cx="6624736" cy="223224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 name="Picture 2"/>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24786"/>
          <a:stretch/>
        </p:blipFill>
        <p:spPr bwMode="auto">
          <a:xfrm>
            <a:off x="611560" y="5130447"/>
            <a:ext cx="6408712" cy="118319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1 Título"/>
          <p:cNvSpPr>
            <a:spLocks noGrp="1"/>
          </p:cNvSpPr>
          <p:nvPr>
            <p:ph type="title"/>
          </p:nvPr>
        </p:nvSpPr>
        <p:spPr>
          <a:xfrm>
            <a:off x="539552" y="476672"/>
            <a:ext cx="7024744" cy="529128"/>
          </a:xfrm>
        </p:spPr>
        <p:txBody>
          <a:bodyPr>
            <a:normAutofit/>
          </a:bodyPr>
          <a:lstStyle/>
          <a:p>
            <a:r>
              <a:rPr lang="es-PE" sz="2800" b="1" dirty="0" smtClean="0">
                <a:solidFill>
                  <a:srgbClr val="FF0000"/>
                </a:solidFill>
              </a:rPr>
              <a:t>Orbitales atómicos, números cuánticos</a:t>
            </a:r>
            <a:endParaRPr lang="es-PE" sz="2800" b="1" dirty="0">
              <a:solidFill>
                <a:srgbClr val="FF0000"/>
              </a:solidFill>
            </a:endParaRPr>
          </a:p>
        </p:txBody>
      </p:sp>
    </p:spTree>
    <p:extLst>
      <p:ext uri="{BB962C8B-B14F-4D97-AF65-F5344CB8AC3E}">
        <p14:creationId xmlns:p14="http://schemas.microsoft.com/office/powerpoint/2010/main" xmlns="" val="3215108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p:cNvPicPr>
            <a:picLocks noChangeAspect="1" noChangeArrowheads="1"/>
          </p:cNvPicPr>
          <p:nvPr/>
        </p:nvPicPr>
        <p:blipFill>
          <a:blip r:embed="rId2" cstate="print"/>
          <a:srcRect/>
          <a:stretch>
            <a:fillRect/>
          </a:stretch>
        </p:blipFill>
        <p:spPr bwMode="auto">
          <a:xfrm>
            <a:off x="395536" y="764704"/>
            <a:ext cx="8229600" cy="2736304"/>
          </a:xfrm>
          <a:prstGeom prst="rect">
            <a:avLst/>
          </a:prstGeom>
          <a:noFill/>
          <a:ln w="9525">
            <a:noFill/>
            <a:miter lim="800000"/>
            <a:headEnd/>
            <a:tailEnd/>
          </a:ln>
        </p:spPr>
      </p:pic>
      <p:pic>
        <p:nvPicPr>
          <p:cNvPr id="3" name="Picture 1"/>
          <p:cNvPicPr>
            <a:picLocks noChangeAspect="1" noChangeArrowheads="1"/>
          </p:cNvPicPr>
          <p:nvPr/>
        </p:nvPicPr>
        <p:blipFill>
          <a:blip r:embed="rId3" cstate="print"/>
          <a:srcRect/>
          <a:stretch>
            <a:fillRect/>
          </a:stretch>
        </p:blipFill>
        <p:spPr bwMode="auto">
          <a:xfrm>
            <a:off x="1547664" y="5445224"/>
            <a:ext cx="5876925" cy="1228725"/>
          </a:xfrm>
          <a:prstGeom prst="rect">
            <a:avLst/>
          </a:prstGeom>
          <a:noFill/>
          <a:ln w="9525">
            <a:noFill/>
            <a:miter lim="800000"/>
            <a:headEnd/>
            <a:tailEnd/>
          </a:ln>
        </p:spPr>
      </p:pic>
      <p:pic>
        <p:nvPicPr>
          <p:cNvPr id="145411" name="Picture 3"/>
          <p:cNvPicPr>
            <a:picLocks noChangeAspect="1" noChangeArrowheads="1"/>
          </p:cNvPicPr>
          <p:nvPr/>
        </p:nvPicPr>
        <p:blipFill>
          <a:blip r:embed="rId4" cstate="print"/>
          <a:srcRect b="25712"/>
          <a:stretch>
            <a:fillRect/>
          </a:stretch>
        </p:blipFill>
        <p:spPr bwMode="auto">
          <a:xfrm>
            <a:off x="395536" y="3501008"/>
            <a:ext cx="8208912" cy="1944216"/>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p:cNvPicPr>
            <a:picLocks noChangeAspect="1" noChangeArrowheads="1"/>
          </p:cNvPicPr>
          <p:nvPr/>
        </p:nvPicPr>
        <p:blipFill>
          <a:blip r:embed="rId2" cstate="print"/>
          <a:srcRect/>
          <a:stretch>
            <a:fillRect/>
          </a:stretch>
        </p:blipFill>
        <p:spPr bwMode="auto">
          <a:xfrm>
            <a:off x="395536" y="1124744"/>
            <a:ext cx="7560840" cy="5212248"/>
          </a:xfrm>
          <a:prstGeom prst="rect">
            <a:avLst/>
          </a:prstGeom>
          <a:noFill/>
          <a:ln w="9525">
            <a:noFill/>
            <a:miter lim="800000"/>
            <a:headEnd/>
            <a:tailEnd/>
          </a:ln>
        </p:spPr>
      </p:pic>
      <p:sp>
        <p:nvSpPr>
          <p:cNvPr id="5" name="1 Título"/>
          <p:cNvSpPr>
            <a:spLocks noGrp="1"/>
          </p:cNvSpPr>
          <p:nvPr>
            <p:ph type="title"/>
          </p:nvPr>
        </p:nvSpPr>
        <p:spPr>
          <a:xfrm>
            <a:off x="755576" y="476672"/>
            <a:ext cx="7024744" cy="529128"/>
          </a:xfrm>
        </p:spPr>
        <p:txBody>
          <a:bodyPr>
            <a:normAutofit/>
          </a:bodyPr>
          <a:lstStyle/>
          <a:p>
            <a:r>
              <a:rPr lang="es-PE" sz="2800" b="1" dirty="0" smtClean="0">
                <a:solidFill>
                  <a:srgbClr val="FF0000"/>
                </a:solidFill>
              </a:rPr>
              <a:t>Orbitales atómicos, números cuánticos</a:t>
            </a:r>
            <a:endParaRPr lang="es-PE" sz="2800" b="1" dirty="0">
              <a:solidFill>
                <a:srgbClr val="FF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7" name="Picture 3"/>
          <p:cNvPicPr>
            <a:picLocks noChangeAspect="1" noChangeArrowheads="1"/>
          </p:cNvPicPr>
          <p:nvPr/>
        </p:nvPicPr>
        <p:blipFill>
          <a:blip r:embed="rId2" cstate="print"/>
          <a:srcRect/>
          <a:stretch>
            <a:fillRect/>
          </a:stretch>
        </p:blipFill>
        <p:spPr bwMode="auto">
          <a:xfrm>
            <a:off x="755576" y="1484784"/>
            <a:ext cx="7776864" cy="4896544"/>
          </a:xfrm>
          <a:prstGeom prst="rect">
            <a:avLst/>
          </a:prstGeom>
          <a:noFill/>
          <a:ln w="9525">
            <a:noFill/>
            <a:miter lim="800000"/>
            <a:headEnd/>
            <a:tailEnd/>
          </a:ln>
        </p:spPr>
      </p:pic>
      <p:sp>
        <p:nvSpPr>
          <p:cNvPr id="6" name="1 Título"/>
          <p:cNvSpPr>
            <a:spLocks noGrp="1"/>
          </p:cNvSpPr>
          <p:nvPr>
            <p:ph type="title"/>
          </p:nvPr>
        </p:nvSpPr>
        <p:spPr>
          <a:xfrm>
            <a:off x="539552" y="476672"/>
            <a:ext cx="7024744" cy="529128"/>
          </a:xfrm>
        </p:spPr>
        <p:txBody>
          <a:bodyPr>
            <a:normAutofit/>
          </a:bodyPr>
          <a:lstStyle/>
          <a:p>
            <a:r>
              <a:rPr lang="es-PE" sz="2800" b="1" dirty="0" smtClean="0">
                <a:solidFill>
                  <a:srgbClr val="FF0000"/>
                </a:solidFill>
              </a:rPr>
              <a:t>Orbitales atómicos, números cuánticos</a:t>
            </a:r>
            <a:endParaRPr lang="es-PE" sz="2800" b="1" dirty="0">
              <a:solidFill>
                <a:srgbClr val="FF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p:cNvPicPr>
            <a:picLocks noChangeAspect="1" noChangeArrowheads="1"/>
          </p:cNvPicPr>
          <p:nvPr/>
        </p:nvPicPr>
        <p:blipFill>
          <a:blip r:embed="rId2" cstate="print"/>
          <a:srcRect/>
          <a:stretch>
            <a:fillRect/>
          </a:stretch>
        </p:blipFill>
        <p:spPr bwMode="auto">
          <a:xfrm>
            <a:off x="611560" y="1196752"/>
            <a:ext cx="7992888" cy="5276860"/>
          </a:xfrm>
          <a:prstGeom prst="rect">
            <a:avLst/>
          </a:prstGeom>
          <a:noFill/>
          <a:ln w="9525">
            <a:noFill/>
            <a:miter lim="800000"/>
            <a:headEnd/>
            <a:tailEnd/>
          </a:ln>
        </p:spPr>
      </p:pic>
      <p:sp>
        <p:nvSpPr>
          <p:cNvPr id="5" name="1 Título"/>
          <p:cNvSpPr>
            <a:spLocks noGrp="1"/>
          </p:cNvSpPr>
          <p:nvPr>
            <p:ph type="title"/>
          </p:nvPr>
        </p:nvSpPr>
        <p:spPr>
          <a:xfrm>
            <a:off x="539552" y="476672"/>
            <a:ext cx="7024744" cy="529128"/>
          </a:xfrm>
        </p:spPr>
        <p:txBody>
          <a:bodyPr>
            <a:normAutofit/>
          </a:bodyPr>
          <a:lstStyle/>
          <a:p>
            <a:r>
              <a:rPr lang="es-PE" sz="2800" b="1" dirty="0" smtClean="0">
                <a:solidFill>
                  <a:srgbClr val="FF0000"/>
                </a:solidFill>
              </a:rPr>
              <a:t>Orbitales atómicos, números cuánticos</a:t>
            </a:r>
            <a:endParaRPr lang="es-PE" sz="2800" b="1" dirty="0">
              <a:solidFill>
                <a:srgbClr val="FF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p:cNvPicPr>
            <a:picLocks noChangeAspect="1" noChangeArrowheads="1"/>
          </p:cNvPicPr>
          <p:nvPr/>
        </p:nvPicPr>
        <p:blipFill>
          <a:blip r:embed="rId2" cstate="print"/>
          <a:srcRect/>
          <a:stretch>
            <a:fillRect/>
          </a:stretch>
        </p:blipFill>
        <p:spPr bwMode="auto">
          <a:xfrm>
            <a:off x="467544" y="1628800"/>
            <a:ext cx="8280920" cy="4552814"/>
          </a:xfrm>
          <a:prstGeom prst="rect">
            <a:avLst/>
          </a:prstGeom>
          <a:noFill/>
          <a:ln w="9525">
            <a:noFill/>
            <a:miter lim="800000"/>
            <a:headEnd/>
            <a:tailEnd/>
          </a:ln>
        </p:spPr>
      </p:pic>
      <p:sp>
        <p:nvSpPr>
          <p:cNvPr id="5" name="1 Título"/>
          <p:cNvSpPr>
            <a:spLocks noGrp="1"/>
          </p:cNvSpPr>
          <p:nvPr>
            <p:ph type="title"/>
          </p:nvPr>
        </p:nvSpPr>
        <p:spPr>
          <a:xfrm>
            <a:off x="539552" y="476672"/>
            <a:ext cx="7024744" cy="529128"/>
          </a:xfrm>
        </p:spPr>
        <p:txBody>
          <a:bodyPr>
            <a:normAutofit/>
          </a:bodyPr>
          <a:lstStyle/>
          <a:p>
            <a:r>
              <a:rPr lang="es-PE" sz="2800" b="1" dirty="0" smtClean="0">
                <a:solidFill>
                  <a:srgbClr val="FF0000"/>
                </a:solidFill>
              </a:rPr>
              <a:t>Orbitales atómicos, números cuánticos</a:t>
            </a:r>
            <a:endParaRPr lang="es-PE" sz="2800" b="1" dirty="0">
              <a:solidFill>
                <a:srgbClr val="FF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p:cNvPicPr>
            <a:picLocks noChangeAspect="1" noChangeArrowheads="1"/>
          </p:cNvPicPr>
          <p:nvPr/>
        </p:nvPicPr>
        <p:blipFill>
          <a:blip r:embed="rId2" cstate="print"/>
          <a:srcRect/>
          <a:stretch>
            <a:fillRect/>
          </a:stretch>
        </p:blipFill>
        <p:spPr bwMode="auto">
          <a:xfrm>
            <a:off x="323528" y="1268760"/>
            <a:ext cx="8424936" cy="5262942"/>
          </a:xfrm>
          <a:prstGeom prst="rect">
            <a:avLst/>
          </a:prstGeom>
          <a:noFill/>
          <a:ln w="9525">
            <a:noFill/>
            <a:miter lim="800000"/>
            <a:headEnd/>
            <a:tailEnd/>
          </a:ln>
        </p:spPr>
      </p:pic>
      <p:sp>
        <p:nvSpPr>
          <p:cNvPr id="5" name="1 Título"/>
          <p:cNvSpPr>
            <a:spLocks noGrp="1"/>
          </p:cNvSpPr>
          <p:nvPr>
            <p:ph type="title"/>
          </p:nvPr>
        </p:nvSpPr>
        <p:spPr>
          <a:xfrm>
            <a:off x="899592" y="476672"/>
            <a:ext cx="7024744" cy="529128"/>
          </a:xfrm>
        </p:spPr>
        <p:txBody>
          <a:bodyPr>
            <a:normAutofit/>
          </a:bodyPr>
          <a:lstStyle/>
          <a:p>
            <a:r>
              <a:rPr lang="es-PE" sz="2800" b="1" dirty="0" smtClean="0">
                <a:solidFill>
                  <a:srgbClr val="FF0000"/>
                </a:solidFill>
              </a:rPr>
              <a:t>Orbitales atómicos, números cuánticos</a:t>
            </a:r>
            <a:endParaRPr lang="es-PE" sz="2800" b="1" dirty="0">
              <a:solidFill>
                <a:srgbClr val="FF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251520" y="404664"/>
            <a:ext cx="1907704" cy="579438"/>
          </a:xfrm>
        </p:spPr>
        <p:txBody>
          <a:bodyPr>
            <a:normAutofit/>
          </a:bodyPr>
          <a:lstStyle/>
          <a:p>
            <a:pPr eaLnBrk="1" hangingPunct="1"/>
            <a:r>
              <a:rPr lang="es-ES_tradnl" altLang="es-PE" sz="2000" dirty="0" smtClean="0">
                <a:latin typeface="Comic Sans MS" pitchFamily="66" charset="0"/>
              </a:rPr>
              <a:t>Orbitales p</a:t>
            </a:r>
            <a:endParaRPr lang="es-ES" altLang="es-PE" sz="2000" dirty="0" smtClean="0">
              <a:latin typeface="Comic Sans MS" pitchFamily="66" charset="0"/>
            </a:endParaRPr>
          </a:p>
        </p:txBody>
      </p:sp>
      <p:sp>
        <p:nvSpPr>
          <p:cNvPr id="7" name="Rectangle 2"/>
          <p:cNvSpPr txBox="1">
            <a:spLocks noChangeArrowheads="1"/>
          </p:cNvSpPr>
          <p:nvPr/>
        </p:nvSpPr>
        <p:spPr>
          <a:xfrm>
            <a:off x="2339752" y="404664"/>
            <a:ext cx="2736304" cy="649287"/>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altLang="es-PE" sz="2000" b="0" i="0" u="none" strike="noStrike" kern="1200" cap="none" spc="0" normalizeH="0" baseline="0" noProof="0" dirty="0" smtClean="0">
                <a:ln>
                  <a:noFill/>
                </a:ln>
                <a:solidFill>
                  <a:schemeClr val="tx1"/>
                </a:solidFill>
                <a:effectLst/>
                <a:uLnTx/>
                <a:uFillTx/>
                <a:latin typeface="Comic Sans MS" pitchFamily="66" charset="0"/>
                <a:ea typeface="+mj-ea"/>
                <a:cs typeface="+mj-cs"/>
              </a:rPr>
              <a:t>Orbitales d</a:t>
            </a:r>
            <a:endParaRPr kumimoji="0" lang="es-ES" altLang="es-PE" sz="2000" b="0" i="0" u="none" strike="noStrike" kern="1200" cap="none" spc="0" normalizeH="0" baseline="0" noProof="0" dirty="0" smtClean="0">
              <a:ln>
                <a:noFill/>
              </a:ln>
              <a:solidFill>
                <a:schemeClr val="tx1"/>
              </a:solidFill>
              <a:effectLst/>
              <a:uLnTx/>
              <a:uFillTx/>
              <a:latin typeface="Comic Sans MS" pitchFamily="66" charset="0"/>
              <a:ea typeface="+mj-ea"/>
              <a:cs typeface="+mj-cs"/>
            </a:endParaRPr>
          </a:p>
        </p:txBody>
      </p:sp>
      <p:pic>
        <p:nvPicPr>
          <p:cNvPr id="51206" name="Picture 6"/>
          <p:cNvPicPr>
            <a:picLocks noChangeAspect="1" noChangeArrowheads="1"/>
          </p:cNvPicPr>
          <p:nvPr/>
        </p:nvPicPr>
        <p:blipFill>
          <a:blip r:embed="rId2" cstate="print"/>
          <a:srcRect/>
          <a:stretch>
            <a:fillRect/>
          </a:stretch>
        </p:blipFill>
        <p:spPr bwMode="auto">
          <a:xfrm>
            <a:off x="395536" y="1268760"/>
            <a:ext cx="1584176" cy="3280767"/>
          </a:xfrm>
          <a:prstGeom prst="rect">
            <a:avLst/>
          </a:prstGeom>
          <a:noFill/>
          <a:ln w="9525">
            <a:noFill/>
            <a:miter lim="800000"/>
            <a:headEnd/>
            <a:tailEnd/>
          </a:ln>
        </p:spPr>
      </p:pic>
      <p:pic>
        <p:nvPicPr>
          <p:cNvPr id="159747" name="Picture 3"/>
          <p:cNvPicPr>
            <a:picLocks noChangeAspect="1" noChangeArrowheads="1"/>
          </p:cNvPicPr>
          <p:nvPr/>
        </p:nvPicPr>
        <p:blipFill>
          <a:blip r:embed="rId3" cstate="print"/>
          <a:srcRect/>
          <a:stretch>
            <a:fillRect/>
          </a:stretch>
        </p:blipFill>
        <p:spPr bwMode="auto">
          <a:xfrm>
            <a:off x="2339753" y="1196752"/>
            <a:ext cx="1944216" cy="5184576"/>
          </a:xfrm>
          <a:prstGeom prst="rect">
            <a:avLst/>
          </a:prstGeom>
          <a:noFill/>
          <a:ln w="9525">
            <a:noFill/>
            <a:miter lim="800000"/>
            <a:headEnd/>
            <a:tailEnd/>
          </a:ln>
        </p:spPr>
      </p:pic>
      <p:pic>
        <p:nvPicPr>
          <p:cNvPr id="159748" name="Picture 4"/>
          <p:cNvPicPr>
            <a:picLocks noChangeAspect="1" noChangeArrowheads="1"/>
          </p:cNvPicPr>
          <p:nvPr/>
        </p:nvPicPr>
        <p:blipFill>
          <a:blip r:embed="rId4" cstate="print"/>
          <a:srcRect/>
          <a:stretch>
            <a:fillRect/>
          </a:stretch>
        </p:blipFill>
        <p:spPr bwMode="auto">
          <a:xfrm>
            <a:off x="4860032" y="1484784"/>
            <a:ext cx="3906165" cy="4438824"/>
          </a:xfrm>
          <a:prstGeom prst="rect">
            <a:avLst/>
          </a:prstGeom>
          <a:noFill/>
          <a:ln w="9525">
            <a:noFill/>
            <a:miter lim="800000"/>
            <a:headEnd/>
            <a:tailEnd/>
          </a:ln>
        </p:spPr>
      </p:pic>
      <p:sp>
        <p:nvSpPr>
          <p:cNvPr id="9" name="Rectangle 2"/>
          <p:cNvSpPr txBox="1">
            <a:spLocks noChangeArrowheads="1"/>
          </p:cNvSpPr>
          <p:nvPr/>
        </p:nvSpPr>
        <p:spPr>
          <a:xfrm>
            <a:off x="5580112" y="404664"/>
            <a:ext cx="2736304" cy="649287"/>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altLang="es-PE" sz="2000" b="0" i="0" u="none" strike="noStrike" kern="1200" cap="none" spc="0" normalizeH="0" baseline="0" noProof="0" dirty="0" smtClean="0">
                <a:ln>
                  <a:noFill/>
                </a:ln>
                <a:solidFill>
                  <a:schemeClr val="tx1"/>
                </a:solidFill>
                <a:effectLst/>
                <a:uLnTx/>
                <a:uFillTx/>
                <a:latin typeface="Comic Sans MS" pitchFamily="66" charset="0"/>
                <a:ea typeface="+mj-ea"/>
                <a:cs typeface="+mj-cs"/>
              </a:rPr>
              <a:t>Orbitales f</a:t>
            </a:r>
            <a:endParaRPr kumimoji="0" lang="es-ES" altLang="es-PE" sz="2000" b="0" i="0" u="none" strike="noStrike" kern="1200" cap="none" spc="0" normalizeH="0" baseline="0" noProof="0" dirty="0" smtClean="0">
              <a:ln>
                <a:noFill/>
              </a:ln>
              <a:solidFill>
                <a:schemeClr val="tx1"/>
              </a:solidFill>
              <a:effectLst/>
              <a:uLnTx/>
              <a:uFillTx/>
              <a:latin typeface="Comic Sans MS" pitchFamily="66" charset="0"/>
              <a:ea typeface="+mj-ea"/>
              <a:cs typeface="+mj-cs"/>
            </a:endParaRPr>
          </a:p>
        </p:txBody>
      </p:sp>
    </p:spTree>
    <p:extLst>
      <p:ext uri="{BB962C8B-B14F-4D97-AF65-F5344CB8AC3E}">
        <p14:creationId xmlns:p14="http://schemas.microsoft.com/office/powerpoint/2010/main" xmlns="" val="10587484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9" name="Picture 3"/>
          <p:cNvPicPr>
            <a:picLocks noChangeAspect="1" noChangeArrowheads="1"/>
          </p:cNvPicPr>
          <p:nvPr/>
        </p:nvPicPr>
        <p:blipFill>
          <a:blip r:embed="rId2" cstate="print"/>
          <a:srcRect/>
          <a:stretch>
            <a:fillRect/>
          </a:stretch>
        </p:blipFill>
        <p:spPr bwMode="auto">
          <a:xfrm>
            <a:off x="323528" y="1052735"/>
            <a:ext cx="8424936" cy="5253377"/>
          </a:xfrm>
          <a:prstGeom prst="rect">
            <a:avLst/>
          </a:prstGeom>
          <a:noFill/>
          <a:ln w="9525">
            <a:noFill/>
            <a:miter lim="800000"/>
            <a:headEnd/>
            <a:tailEnd/>
          </a:ln>
        </p:spPr>
      </p:pic>
      <p:sp>
        <p:nvSpPr>
          <p:cNvPr id="6" name="1 Título"/>
          <p:cNvSpPr>
            <a:spLocks noGrp="1"/>
          </p:cNvSpPr>
          <p:nvPr>
            <p:ph type="title"/>
          </p:nvPr>
        </p:nvSpPr>
        <p:spPr>
          <a:xfrm>
            <a:off x="899592" y="476672"/>
            <a:ext cx="7024744" cy="529128"/>
          </a:xfrm>
        </p:spPr>
        <p:txBody>
          <a:bodyPr>
            <a:normAutofit/>
          </a:bodyPr>
          <a:lstStyle/>
          <a:p>
            <a:r>
              <a:rPr lang="es-PE" sz="2800" b="1" dirty="0" smtClean="0">
                <a:solidFill>
                  <a:srgbClr val="FF0000"/>
                </a:solidFill>
              </a:rPr>
              <a:t>Orbitales atómicos, números cuánticos</a:t>
            </a:r>
            <a:endParaRPr lang="es-PE" sz="2800" b="1" dirty="0">
              <a:solidFill>
                <a:srgbClr val="FF0000"/>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1176"/>
          <a:stretch/>
        </p:blipFill>
        <p:spPr bwMode="auto">
          <a:xfrm>
            <a:off x="539553" y="457200"/>
            <a:ext cx="7951986" cy="594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924618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Picture 1"/>
          <p:cNvPicPr>
            <a:picLocks noChangeAspect="1" noChangeArrowheads="1"/>
          </p:cNvPicPr>
          <p:nvPr/>
        </p:nvPicPr>
        <p:blipFill>
          <a:blip r:embed="rId2" cstate="print"/>
          <a:srcRect/>
          <a:stretch>
            <a:fillRect/>
          </a:stretch>
        </p:blipFill>
        <p:spPr bwMode="auto">
          <a:xfrm>
            <a:off x="852488" y="757238"/>
            <a:ext cx="7439025" cy="5343525"/>
          </a:xfrm>
          <a:prstGeom prst="rect">
            <a:avLst/>
          </a:prstGeom>
          <a:noFill/>
          <a:ln w="9525">
            <a:noFill/>
            <a:miter lim="800000"/>
            <a:headEnd/>
            <a:tailEnd/>
          </a:ln>
        </p:spPr>
      </p:pic>
    </p:spTree>
    <p:extLst>
      <p:ext uri="{BB962C8B-B14F-4D97-AF65-F5344CB8AC3E}">
        <p14:creationId xmlns:p14="http://schemas.microsoft.com/office/powerpoint/2010/main" xmlns="" val="18746764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Picture 1"/>
          <p:cNvPicPr>
            <a:picLocks noChangeAspect="1" noChangeArrowheads="1"/>
          </p:cNvPicPr>
          <p:nvPr/>
        </p:nvPicPr>
        <p:blipFill>
          <a:blip r:embed="rId2" cstate="print"/>
          <a:srcRect/>
          <a:stretch>
            <a:fillRect/>
          </a:stretch>
        </p:blipFill>
        <p:spPr bwMode="auto">
          <a:xfrm>
            <a:off x="661988" y="657225"/>
            <a:ext cx="7820025" cy="5543550"/>
          </a:xfrm>
          <a:prstGeom prst="rect">
            <a:avLst/>
          </a:prstGeom>
          <a:noFill/>
          <a:ln w="9525">
            <a:noFill/>
            <a:miter lim="800000"/>
            <a:headEnd/>
            <a:tailEnd/>
          </a:ln>
        </p:spPr>
      </p:pic>
    </p:spTree>
    <p:extLst>
      <p:ext uri="{BB962C8B-B14F-4D97-AF65-F5344CB8AC3E}">
        <p14:creationId xmlns:p14="http://schemas.microsoft.com/office/powerpoint/2010/main" xmlns="" val="8604491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560" y="836712"/>
            <a:ext cx="7972479" cy="46085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2 Rectángulo"/>
          <p:cNvSpPr/>
          <p:nvPr/>
        </p:nvSpPr>
        <p:spPr>
          <a:xfrm>
            <a:off x="2339752" y="5517232"/>
            <a:ext cx="4572000" cy="646331"/>
          </a:xfrm>
          <a:prstGeom prst="rect">
            <a:avLst/>
          </a:prstGeom>
        </p:spPr>
        <p:txBody>
          <a:bodyPr>
            <a:spAutoFit/>
          </a:bodyPr>
          <a:lstStyle/>
          <a:p>
            <a:r>
              <a:rPr lang="de-DE" b="1" dirty="0" smtClean="0">
                <a:solidFill>
                  <a:srgbClr val="FF0000"/>
                </a:solidFill>
              </a:rPr>
              <a:t>   E</a:t>
            </a:r>
            <a:r>
              <a:rPr lang="de-DE" b="1" baseline="-25000" dirty="0" smtClean="0">
                <a:solidFill>
                  <a:srgbClr val="FF0000"/>
                </a:solidFill>
              </a:rPr>
              <a:t>fotón</a:t>
            </a:r>
            <a:r>
              <a:rPr lang="de-DE" b="1" dirty="0" smtClean="0">
                <a:solidFill>
                  <a:srgbClr val="FF0000"/>
                </a:solidFill>
              </a:rPr>
              <a:t> = W</a:t>
            </a:r>
            <a:r>
              <a:rPr lang="de-DE" b="1" baseline="-25000" dirty="0" smtClean="0">
                <a:solidFill>
                  <a:srgbClr val="FF0000"/>
                </a:solidFill>
              </a:rPr>
              <a:t>o</a:t>
            </a:r>
            <a:r>
              <a:rPr lang="de-DE" b="1" dirty="0" smtClean="0">
                <a:solidFill>
                  <a:srgbClr val="FF0000"/>
                </a:solidFill>
              </a:rPr>
              <a:t> + E</a:t>
            </a:r>
            <a:r>
              <a:rPr lang="de-DE" b="1" baseline="-25000" dirty="0" smtClean="0">
                <a:solidFill>
                  <a:srgbClr val="FF0000"/>
                </a:solidFill>
              </a:rPr>
              <a:t>c max</a:t>
            </a:r>
            <a:r>
              <a:rPr lang="de-DE" b="1" dirty="0" smtClean="0">
                <a:solidFill>
                  <a:srgbClr val="FF0000"/>
                </a:solidFill>
              </a:rPr>
              <a:t>     </a:t>
            </a:r>
          </a:p>
          <a:p>
            <a:r>
              <a:rPr lang="de-DE" b="1" dirty="0" smtClean="0">
                <a:solidFill>
                  <a:srgbClr val="FF0000"/>
                </a:solidFill>
              </a:rPr>
              <a:t>    h</a:t>
            </a:r>
            <a:r>
              <a:rPr lang="el-GR" b="1" dirty="0" smtClean="0">
                <a:solidFill>
                  <a:srgbClr val="FF0000"/>
                </a:solidFill>
              </a:rPr>
              <a:t>υ</a:t>
            </a:r>
            <a:r>
              <a:rPr lang="de-DE" b="1" dirty="0" smtClean="0">
                <a:solidFill>
                  <a:srgbClr val="FF0000"/>
                </a:solidFill>
              </a:rPr>
              <a:t> = W</a:t>
            </a:r>
            <a:r>
              <a:rPr lang="de-DE" b="1" baseline="-25000" dirty="0" smtClean="0">
                <a:solidFill>
                  <a:srgbClr val="FF0000"/>
                </a:solidFill>
              </a:rPr>
              <a:t>o</a:t>
            </a:r>
            <a:r>
              <a:rPr lang="de-DE" b="1" dirty="0" smtClean="0">
                <a:solidFill>
                  <a:srgbClr val="FF0000"/>
                </a:solidFill>
              </a:rPr>
              <a:t> + ½ mv</a:t>
            </a:r>
            <a:r>
              <a:rPr lang="de-DE" b="1" baseline="30000" dirty="0" smtClean="0">
                <a:solidFill>
                  <a:srgbClr val="FF0000"/>
                </a:solidFill>
              </a:rPr>
              <a:t>2</a:t>
            </a:r>
            <a:r>
              <a:rPr lang="de-DE" b="1" baseline="-25000" dirty="0" smtClean="0">
                <a:solidFill>
                  <a:srgbClr val="FF0000"/>
                </a:solidFill>
              </a:rPr>
              <a:t>max</a:t>
            </a:r>
            <a:endParaRPr lang="es-PE" b="1" dirty="0">
              <a:solidFill>
                <a:srgbClr val="FF0000"/>
              </a:solidFill>
            </a:endParaRPr>
          </a:p>
        </p:txBody>
      </p:sp>
      <p:pic>
        <p:nvPicPr>
          <p:cNvPr id="79874" name="Picture 2" descr="f = \frac{v}{\lambda}"/>
          <p:cNvPicPr>
            <a:picLocks noChangeAspect="1" noChangeArrowheads="1"/>
          </p:cNvPicPr>
          <p:nvPr/>
        </p:nvPicPr>
        <p:blipFill>
          <a:blip r:embed="rId3" cstate="print"/>
          <a:srcRect/>
          <a:stretch>
            <a:fillRect/>
          </a:stretch>
        </p:blipFill>
        <p:spPr bwMode="auto">
          <a:xfrm>
            <a:off x="6372200" y="5661248"/>
            <a:ext cx="1122121" cy="792088"/>
          </a:xfrm>
          <a:prstGeom prst="rect">
            <a:avLst/>
          </a:prstGeom>
          <a:noFill/>
        </p:spPr>
      </p:pic>
      <p:sp>
        <p:nvSpPr>
          <p:cNvPr id="5" name="4 CuadroTexto"/>
          <p:cNvSpPr txBox="1"/>
          <p:nvPr/>
        </p:nvSpPr>
        <p:spPr>
          <a:xfrm>
            <a:off x="7524328" y="5589240"/>
            <a:ext cx="1364476" cy="369332"/>
          </a:xfrm>
          <a:prstGeom prst="rect">
            <a:avLst/>
          </a:prstGeom>
          <a:noFill/>
        </p:spPr>
        <p:txBody>
          <a:bodyPr wrap="none" rtlCol="0">
            <a:spAutoFit/>
          </a:bodyPr>
          <a:lstStyle/>
          <a:p>
            <a:r>
              <a:rPr lang="es-PE" dirty="0" smtClean="0"/>
              <a:t>Velocidad</a:t>
            </a:r>
            <a:endParaRPr lang="es-PE" dirty="0"/>
          </a:p>
        </p:txBody>
      </p:sp>
    </p:spTree>
    <p:extLst>
      <p:ext uri="{BB962C8B-B14F-4D97-AF65-F5344CB8AC3E}">
        <p14:creationId xmlns:p14="http://schemas.microsoft.com/office/powerpoint/2010/main" xmlns="" val="330598636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p:cNvSpPr txBox="1">
            <a:spLocks/>
          </p:cNvSpPr>
          <p:nvPr/>
        </p:nvSpPr>
        <p:spPr>
          <a:xfrm>
            <a:off x="899592" y="476672"/>
            <a:ext cx="7024744" cy="529128"/>
          </a:xfrm>
          <a:prstGeom prst="rect">
            <a:avLst/>
          </a:prstGeom>
          <a:solidFill>
            <a:schemeClr val="bg2">
              <a:lumMod val="90000"/>
            </a:schemeClr>
          </a:solidFill>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PE" sz="3600" b="1" i="0" u="none" strike="noStrike" kern="1200" cap="none" spc="0" normalizeH="0" baseline="0" noProof="0" dirty="0" smtClean="0">
                <a:ln>
                  <a:noFill/>
                </a:ln>
                <a:solidFill>
                  <a:srgbClr val="FF0000"/>
                </a:solidFill>
                <a:effectLst/>
                <a:uLnTx/>
                <a:uFillTx/>
                <a:latin typeface="+mj-lt"/>
                <a:ea typeface="+mj-ea"/>
                <a:cs typeface="+mj-cs"/>
              </a:rPr>
              <a:t>Átomos </a:t>
            </a:r>
            <a:r>
              <a:rPr kumimoji="0" lang="es-PE" sz="3600" b="1" i="0" u="none" strike="noStrike" kern="1200" cap="none" spc="0" normalizeH="0" baseline="0" noProof="0" dirty="0" err="1" smtClean="0">
                <a:ln>
                  <a:noFill/>
                </a:ln>
                <a:solidFill>
                  <a:srgbClr val="FF0000"/>
                </a:solidFill>
                <a:effectLst/>
                <a:uLnTx/>
                <a:uFillTx/>
                <a:latin typeface="+mj-lt"/>
                <a:ea typeface="+mj-ea"/>
                <a:cs typeface="+mj-cs"/>
              </a:rPr>
              <a:t>polielectrónicos</a:t>
            </a:r>
            <a:endParaRPr kumimoji="0" lang="es-PE" sz="3600" b="1" i="0" u="none" strike="noStrike" kern="1200" cap="none" spc="0" normalizeH="0" baseline="0" noProof="0" dirty="0">
              <a:ln>
                <a:noFill/>
              </a:ln>
              <a:solidFill>
                <a:srgbClr val="FF0000"/>
              </a:solidFill>
              <a:effectLst/>
              <a:uLnTx/>
              <a:uFillTx/>
              <a:latin typeface="+mj-lt"/>
              <a:ea typeface="+mj-ea"/>
              <a:cs typeface="+mj-cs"/>
            </a:endParaRPr>
          </a:p>
        </p:txBody>
      </p:sp>
      <p:pic>
        <p:nvPicPr>
          <p:cNvPr id="139265" name="Picture 1"/>
          <p:cNvPicPr>
            <a:picLocks noChangeAspect="1" noChangeArrowheads="1"/>
          </p:cNvPicPr>
          <p:nvPr/>
        </p:nvPicPr>
        <p:blipFill>
          <a:blip r:embed="rId2" cstate="print"/>
          <a:srcRect/>
          <a:stretch>
            <a:fillRect/>
          </a:stretch>
        </p:blipFill>
        <p:spPr bwMode="auto">
          <a:xfrm>
            <a:off x="611560" y="1196752"/>
            <a:ext cx="7848872" cy="5242173"/>
          </a:xfrm>
          <a:prstGeom prst="rect">
            <a:avLst/>
          </a:prstGeom>
          <a:noFill/>
          <a:ln w="9525">
            <a:noFill/>
            <a:miter lim="800000"/>
            <a:headEnd/>
            <a:tailEnd/>
          </a:ln>
        </p:spPr>
      </p:pic>
    </p:spTree>
    <p:extLst>
      <p:ext uri="{BB962C8B-B14F-4D97-AF65-F5344CB8AC3E}">
        <p14:creationId xmlns:p14="http://schemas.microsoft.com/office/powerpoint/2010/main" xmlns="" val="22548014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Picture 1"/>
          <p:cNvPicPr>
            <a:picLocks noChangeAspect="1" noChangeArrowheads="1"/>
          </p:cNvPicPr>
          <p:nvPr/>
        </p:nvPicPr>
        <p:blipFill>
          <a:blip r:embed="rId2" cstate="print"/>
          <a:srcRect/>
          <a:stretch>
            <a:fillRect/>
          </a:stretch>
        </p:blipFill>
        <p:spPr bwMode="auto">
          <a:xfrm>
            <a:off x="467544" y="1340768"/>
            <a:ext cx="8229600" cy="5073774"/>
          </a:xfrm>
          <a:prstGeom prst="rect">
            <a:avLst/>
          </a:prstGeom>
          <a:noFill/>
          <a:ln w="9525">
            <a:noFill/>
            <a:miter lim="800000"/>
            <a:headEnd/>
            <a:tailEnd/>
          </a:ln>
        </p:spPr>
      </p:pic>
      <p:sp>
        <p:nvSpPr>
          <p:cNvPr id="4" name="1 Título"/>
          <p:cNvSpPr txBox="1">
            <a:spLocks/>
          </p:cNvSpPr>
          <p:nvPr/>
        </p:nvSpPr>
        <p:spPr>
          <a:xfrm>
            <a:off x="899592" y="476672"/>
            <a:ext cx="7024744" cy="529128"/>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PE" sz="3600" b="1" i="0" u="none" strike="noStrike" kern="1200" cap="none" spc="0" normalizeH="0" baseline="0" noProof="0" dirty="0" smtClean="0">
                <a:ln>
                  <a:noFill/>
                </a:ln>
                <a:solidFill>
                  <a:srgbClr val="FF0000"/>
                </a:solidFill>
                <a:effectLst/>
                <a:uLnTx/>
                <a:uFillTx/>
                <a:latin typeface="+mj-lt"/>
                <a:ea typeface="+mj-ea"/>
                <a:cs typeface="+mj-cs"/>
              </a:rPr>
              <a:t>Átomos </a:t>
            </a:r>
            <a:r>
              <a:rPr kumimoji="0" lang="es-PE" sz="3600" b="1" i="0" u="none" strike="noStrike" kern="1200" cap="none" spc="0" normalizeH="0" baseline="0" noProof="0" dirty="0" err="1" smtClean="0">
                <a:ln>
                  <a:noFill/>
                </a:ln>
                <a:solidFill>
                  <a:srgbClr val="FF0000"/>
                </a:solidFill>
                <a:effectLst/>
                <a:uLnTx/>
                <a:uFillTx/>
                <a:latin typeface="+mj-lt"/>
                <a:ea typeface="+mj-ea"/>
                <a:cs typeface="+mj-cs"/>
              </a:rPr>
              <a:t>polielectrónicos</a:t>
            </a:r>
            <a:endParaRPr kumimoji="0" lang="es-PE" sz="3600" b="1" i="0" u="none" strike="noStrike" kern="1200" cap="none" spc="0" normalizeH="0" baseline="0" noProof="0" dirty="0">
              <a:ln>
                <a:noFill/>
              </a:ln>
              <a:solidFill>
                <a:srgbClr val="FF0000"/>
              </a:solidFill>
              <a:effectLst/>
              <a:uLnTx/>
              <a:uFillTx/>
              <a:latin typeface="+mj-lt"/>
              <a:ea typeface="+mj-ea"/>
              <a:cs typeface="+mj-cs"/>
            </a:endParaRPr>
          </a:p>
        </p:txBody>
      </p:sp>
    </p:spTree>
    <p:extLst>
      <p:ext uri="{BB962C8B-B14F-4D97-AF65-F5344CB8AC3E}">
        <p14:creationId xmlns:p14="http://schemas.microsoft.com/office/powerpoint/2010/main" xmlns="" val="280255150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899592" y="476672"/>
            <a:ext cx="7024744" cy="529128"/>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PE" sz="3600" b="1" i="0" u="none" strike="noStrike" kern="1200" cap="none" spc="0" normalizeH="0" baseline="0" noProof="0" dirty="0" smtClean="0">
                <a:ln>
                  <a:noFill/>
                </a:ln>
                <a:solidFill>
                  <a:srgbClr val="FF0000"/>
                </a:solidFill>
                <a:effectLst/>
                <a:uLnTx/>
                <a:uFillTx/>
                <a:latin typeface="+mj-lt"/>
                <a:ea typeface="+mj-ea"/>
                <a:cs typeface="+mj-cs"/>
              </a:rPr>
              <a:t>Configuración electrónica</a:t>
            </a:r>
            <a:endParaRPr kumimoji="0" lang="es-PE" sz="3600" b="1" i="0" u="none" strike="noStrike" kern="1200" cap="none" spc="0" normalizeH="0" baseline="0" noProof="0" dirty="0">
              <a:ln>
                <a:noFill/>
              </a:ln>
              <a:solidFill>
                <a:srgbClr val="FF0000"/>
              </a:solidFill>
              <a:effectLst/>
              <a:uLnTx/>
              <a:uFillTx/>
              <a:latin typeface="+mj-lt"/>
              <a:ea typeface="+mj-ea"/>
              <a:cs typeface="+mj-cs"/>
            </a:endParaRPr>
          </a:p>
        </p:txBody>
      </p:sp>
      <p:pic>
        <p:nvPicPr>
          <p:cNvPr id="137218" name="Picture 2"/>
          <p:cNvPicPr>
            <a:picLocks noChangeAspect="1" noChangeArrowheads="1"/>
          </p:cNvPicPr>
          <p:nvPr/>
        </p:nvPicPr>
        <p:blipFill>
          <a:blip r:embed="rId2" cstate="print"/>
          <a:srcRect/>
          <a:stretch>
            <a:fillRect/>
          </a:stretch>
        </p:blipFill>
        <p:spPr bwMode="auto">
          <a:xfrm>
            <a:off x="539552" y="1268760"/>
            <a:ext cx="8181975" cy="5172075"/>
          </a:xfrm>
          <a:prstGeom prst="rect">
            <a:avLst/>
          </a:prstGeom>
          <a:noFill/>
          <a:ln w="9525">
            <a:noFill/>
            <a:miter lim="800000"/>
            <a:headEnd/>
            <a:tailEnd/>
          </a:ln>
        </p:spPr>
      </p:pic>
    </p:spTree>
    <p:extLst>
      <p:ext uri="{BB962C8B-B14F-4D97-AF65-F5344CB8AC3E}">
        <p14:creationId xmlns:p14="http://schemas.microsoft.com/office/powerpoint/2010/main" xmlns="" val="41948954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Picture 1"/>
          <p:cNvPicPr>
            <a:picLocks noChangeAspect="1" noChangeArrowheads="1"/>
          </p:cNvPicPr>
          <p:nvPr/>
        </p:nvPicPr>
        <p:blipFill>
          <a:blip r:embed="rId2" cstate="print"/>
          <a:srcRect/>
          <a:stretch>
            <a:fillRect/>
          </a:stretch>
        </p:blipFill>
        <p:spPr bwMode="auto">
          <a:xfrm>
            <a:off x="467544" y="1340768"/>
            <a:ext cx="8136904" cy="5143500"/>
          </a:xfrm>
          <a:prstGeom prst="rect">
            <a:avLst/>
          </a:prstGeom>
          <a:noFill/>
          <a:ln w="9525">
            <a:noFill/>
            <a:miter lim="800000"/>
            <a:headEnd/>
            <a:tailEnd/>
          </a:ln>
        </p:spPr>
      </p:pic>
      <p:sp>
        <p:nvSpPr>
          <p:cNvPr id="4" name="1 Título"/>
          <p:cNvSpPr txBox="1">
            <a:spLocks/>
          </p:cNvSpPr>
          <p:nvPr/>
        </p:nvSpPr>
        <p:spPr>
          <a:xfrm>
            <a:off x="899592" y="404664"/>
            <a:ext cx="7024744" cy="529128"/>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PE" sz="3600" b="1" i="0" u="none" strike="noStrike" kern="1200" cap="none" spc="0" normalizeH="0" baseline="0" noProof="0" dirty="0" smtClean="0">
                <a:ln>
                  <a:noFill/>
                </a:ln>
                <a:solidFill>
                  <a:srgbClr val="FF0000"/>
                </a:solidFill>
                <a:effectLst/>
                <a:uLnTx/>
                <a:uFillTx/>
                <a:latin typeface="+mj-lt"/>
                <a:ea typeface="+mj-ea"/>
                <a:cs typeface="+mj-cs"/>
              </a:rPr>
              <a:t>Moléculas </a:t>
            </a:r>
            <a:endParaRPr kumimoji="0" lang="es-PE" sz="3600" b="1" i="0" u="none" strike="noStrike" kern="1200" cap="none" spc="0" normalizeH="0" baseline="0" noProof="0" dirty="0">
              <a:ln>
                <a:noFill/>
              </a:ln>
              <a:solidFill>
                <a:srgbClr val="FF0000"/>
              </a:solidFill>
              <a:effectLst/>
              <a:uLnTx/>
              <a:uFillTx/>
              <a:latin typeface="+mj-lt"/>
              <a:ea typeface="+mj-ea"/>
              <a:cs typeface="+mj-cs"/>
            </a:endParaRPr>
          </a:p>
        </p:txBody>
      </p:sp>
    </p:spTree>
    <p:extLst>
      <p:ext uri="{BB962C8B-B14F-4D97-AF65-F5344CB8AC3E}">
        <p14:creationId xmlns:p14="http://schemas.microsoft.com/office/powerpoint/2010/main" xmlns="" val="178196172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69" name="Picture 1"/>
          <p:cNvPicPr>
            <a:picLocks noChangeAspect="1" noChangeArrowheads="1"/>
          </p:cNvPicPr>
          <p:nvPr/>
        </p:nvPicPr>
        <p:blipFill>
          <a:blip r:embed="rId2" cstate="print"/>
          <a:srcRect/>
          <a:stretch>
            <a:fillRect/>
          </a:stretch>
        </p:blipFill>
        <p:spPr bwMode="auto">
          <a:xfrm>
            <a:off x="614363" y="623888"/>
            <a:ext cx="7915275" cy="5610225"/>
          </a:xfrm>
          <a:prstGeom prst="rect">
            <a:avLst/>
          </a:prstGeom>
          <a:noFill/>
          <a:ln w="9525">
            <a:noFill/>
            <a:miter lim="800000"/>
            <a:headEnd/>
            <a:tailEnd/>
          </a:ln>
        </p:spPr>
      </p:pic>
    </p:spTree>
    <p:extLst>
      <p:ext uri="{BB962C8B-B14F-4D97-AF65-F5344CB8AC3E}">
        <p14:creationId xmlns:p14="http://schemas.microsoft.com/office/powerpoint/2010/main" xmlns="" val="29626841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5" name="Picture 1"/>
          <p:cNvPicPr>
            <a:picLocks noChangeAspect="1" noChangeArrowheads="1"/>
          </p:cNvPicPr>
          <p:nvPr/>
        </p:nvPicPr>
        <p:blipFill>
          <a:blip r:embed="rId2" cstate="print"/>
          <a:srcRect/>
          <a:stretch>
            <a:fillRect/>
          </a:stretch>
        </p:blipFill>
        <p:spPr bwMode="auto">
          <a:xfrm>
            <a:off x="485775" y="590550"/>
            <a:ext cx="8172450" cy="5676900"/>
          </a:xfrm>
          <a:prstGeom prst="rect">
            <a:avLst/>
          </a:prstGeom>
          <a:noFill/>
          <a:ln w="9525">
            <a:noFill/>
            <a:miter lim="800000"/>
            <a:headEnd/>
            <a:tailEnd/>
          </a:ln>
        </p:spPr>
      </p:pic>
    </p:spTree>
    <p:extLst>
      <p:ext uri="{BB962C8B-B14F-4D97-AF65-F5344CB8AC3E}">
        <p14:creationId xmlns:p14="http://schemas.microsoft.com/office/powerpoint/2010/main" xmlns="" val="339601859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1" name="Picture 1"/>
          <p:cNvPicPr>
            <a:picLocks noChangeAspect="1" noChangeArrowheads="1"/>
          </p:cNvPicPr>
          <p:nvPr/>
        </p:nvPicPr>
        <p:blipFill>
          <a:blip r:embed="rId2" cstate="print"/>
          <a:srcRect/>
          <a:stretch>
            <a:fillRect/>
          </a:stretch>
        </p:blipFill>
        <p:spPr bwMode="auto">
          <a:xfrm>
            <a:off x="628650" y="557213"/>
            <a:ext cx="7886700" cy="5743575"/>
          </a:xfrm>
          <a:prstGeom prst="rect">
            <a:avLst/>
          </a:prstGeom>
          <a:noFill/>
          <a:ln w="9525">
            <a:noFill/>
            <a:miter lim="800000"/>
            <a:headEnd/>
            <a:tailEnd/>
          </a:ln>
        </p:spPr>
      </p:pic>
    </p:spTree>
    <p:extLst>
      <p:ext uri="{BB962C8B-B14F-4D97-AF65-F5344CB8AC3E}">
        <p14:creationId xmlns:p14="http://schemas.microsoft.com/office/powerpoint/2010/main" xmlns="" val="240505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2"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560" y="1700808"/>
            <a:ext cx="7776864" cy="9846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8373"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94393" y="3148470"/>
            <a:ext cx="7178813" cy="7200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8374" name="Picture 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84658" y="4084574"/>
            <a:ext cx="8036652" cy="6316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txBox="1">
            <a:spLocks/>
          </p:cNvSpPr>
          <p:nvPr/>
        </p:nvSpPr>
        <p:spPr>
          <a:xfrm>
            <a:off x="899592" y="476672"/>
            <a:ext cx="7024744" cy="529128"/>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PE" sz="3600" b="1" i="0" u="none" strike="noStrike" kern="1200" cap="none" spc="0" normalizeH="0" baseline="0" noProof="0" dirty="0" smtClean="0">
                <a:ln>
                  <a:noFill/>
                </a:ln>
                <a:solidFill>
                  <a:srgbClr val="FF0000"/>
                </a:solidFill>
                <a:effectLst/>
                <a:uLnTx/>
                <a:uFillTx/>
                <a:latin typeface="+mj-lt"/>
                <a:ea typeface="+mj-ea"/>
                <a:cs typeface="+mj-cs"/>
              </a:rPr>
              <a:t>Ejercicios</a:t>
            </a:r>
            <a:endParaRPr kumimoji="0" lang="es-PE" sz="3600" b="1" i="0" u="none" strike="noStrike" kern="1200" cap="none" spc="0" normalizeH="0" baseline="0" noProof="0" dirty="0">
              <a:ln>
                <a:noFill/>
              </a:ln>
              <a:solidFill>
                <a:srgbClr val="FF0000"/>
              </a:solidFill>
              <a:effectLst/>
              <a:uLnTx/>
              <a:uFillTx/>
              <a:latin typeface="+mj-lt"/>
              <a:ea typeface="+mj-ea"/>
              <a:cs typeface="+mj-cs"/>
            </a:endParaRPr>
          </a:p>
        </p:txBody>
      </p:sp>
    </p:spTree>
    <p:extLst>
      <p:ext uri="{BB962C8B-B14F-4D97-AF65-F5344CB8AC3E}">
        <p14:creationId xmlns:p14="http://schemas.microsoft.com/office/powerpoint/2010/main" xmlns="" val="181524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85176" y="357166"/>
            <a:ext cx="7758824" cy="2520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7"/>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31640" y="3772590"/>
            <a:ext cx="6690283" cy="26087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7191154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560" y="548680"/>
            <a:ext cx="7913378" cy="7200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041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54399" y="1297127"/>
            <a:ext cx="3349841" cy="18438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0420"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971600" y="3444472"/>
            <a:ext cx="7716641" cy="25768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4417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11561" y="332656"/>
            <a:ext cx="6264696" cy="33123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8850" name="Picture 2" descr="anima2"/>
          <p:cNvPicPr>
            <a:picLocks noChangeAspect="1" noChangeArrowheads="1" noCrop="1"/>
          </p:cNvPicPr>
          <p:nvPr/>
        </p:nvPicPr>
        <p:blipFill>
          <a:blip r:embed="rId5" cstate="print"/>
          <a:srcRect/>
          <a:stretch>
            <a:fillRect/>
          </a:stretch>
        </p:blipFill>
        <p:spPr bwMode="auto">
          <a:xfrm>
            <a:off x="3563888" y="4653136"/>
            <a:ext cx="2190522" cy="1512168"/>
          </a:xfrm>
          <a:prstGeom prst="rect">
            <a:avLst/>
          </a:prstGeom>
          <a:noFill/>
        </p:spPr>
      </p:pic>
      <p:grpSp>
        <p:nvGrpSpPr>
          <p:cNvPr id="4" name="Group 3"/>
          <p:cNvGrpSpPr>
            <a:grpSpLocks/>
          </p:cNvGrpSpPr>
          <p:nvPr/>
        </p:nvGrpSpPr>
        <p:grpSpPr bwMode="auto">
          <a:xfrm>
            <a:off x="395536" y="4149080"/>
            <a:ext cx="2736304" cy="2315344"/>
            <a:chOff x="432" y="887"/>
            <a:chExt cx="2400" cy="1776"/>
          </a:xfrm>
        </p:grpSpPr>
        <p:sp>
          <p:nvSpPr>
            <p:cNvPr id="5" name="Rectangle 4"/>
            <p:cNvSpPr>
              <a:spLocks noChangeArrowheads="1"/>
            </p:cNvSpPr>
            <p:nvPr/>
          </p:nvSpPr>
          <p:spPr bwMode="auto">
            <a:xfrm>
              <a:off x="432" y="887"/>
              <a:ext cx="2400" cy="1776"/>
            </a:xfrm>
            <a:prstGeom prst="rect">
              <a:avLst/>
            </a:prstGeom>
            <a:solidFill>
              <a:srgbClr val="CCFFCC"/>
            </a:solidFill>
            <a:ln w="38100">
              <a:solidFill>
                <a:srgbClr val="000000"/>
              </a:solidFill>
              <a:miter lim="800000"/>
              <a:headEnd/>
              <a:tailEnd/>
            </a:ln>
            <a:effectLst>
              <a:outerShdw dist="107763" dir="8100000" algn="ctr" rotWithShape="0">
                <a:schemeClr val="bg2"/>
              </a:outerShdw>
            </a:effectLst>
          </p:spPr>
          <p:txBody>
            <a:bodyPr anchor="ctr">
              <a:spAutoFit/>
            </a:bodyPr>
            <a:lstStyle/>
            <a:p>
              <a:endParaRPr lang="es-PE"/>
            </a:p>
          </p:txBody>
        </p:sp>
        <p:sp>
          <p:nvSpPr>
            <p:cNvPr id="6" name="Oval 5"/>
            <p:cNvSpPr>
              <a:spLocks noChangeArrowheads="1"/>
            </p:cNvSpPr>
            <p:nvPr/>
          </p:nvSpPr>
          <p:spPr bwMode="auto">
            <a:xfrm>
              <a:off x="768" y="1415"/>
              <a:ext cx="1728" cy="480"/>
            </a:xfrm>
            <a:prstGeom prst="ellipse">
              <a:avLst/>
            </a:prstGeom>
            <a:solidFill>
              <a:srgbClr val="FFFFCC"/>
            </a:solidFill>
            <a:ln w="38100">
              <a:solidFill>
                <a:srgbClr val="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s-PE"/>
            </a:p>
          </p:txBody>
        </p:sp>
        <p:sp>
          <p:nvSpPr>
            <p:cNvPr id="7" name="AutoShape 6"/>
            <p:cNvSpPr>
              <a:spLocks noChangeArrowheads="1"/>
            </p:cNvSpPr>
            <p:nvPr/>
          </p:nvSpPr>
          <p:spPr bwMode="auto">
            <a:xfrm rot="5400000">
              <a:off x="1716" y="1451"/>
              <a:ext cx="408" cy="432"/>
            </a:xfrm>
            <a:custGeom>
              <a:avLst/>
              <a:gdLst>
                <a:gd name="G0" fmla="+- 8537 0 0"/>
                <a:gd name="G1" fmla="+- -8530083 0 0"/>
                <a:gd name="G2" fmla="+- 0 0 -8530083"/>
                <a:gd name="T0" fmla="*/ 0 256 1"/>
                <a:gd name="T1" fmla="*/ 180 256 1"/>
                <a:gd name="G3" fmla="+- -8530083 T0 T1"/>
                <a:gd name="T2" fmla="*/ 0 256 1"/>
                <a:gd name="T3" fmla="*/ 90 256 1"/>
                <a:gd name="G4" fmla="+- -8530083 T2 T3"/>
                <a:gd name="G5" fmla="*/ G4 2 1"/>
                <a:gd name="T4" fmla="*/ 90 256 1"/>
                <a:gd name="T5" fmla="*/ 0 256 1"/>
                <a:gd name="G6" fmla="+- -8530083 T4 T5"/>
                <a:gd name="G7" fmla="*/ G6 2 1"/>
                <a:gd name="G8" fmla="abs -8530083"/>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537"/>
                <a:gd name="G18" fmla="*/ 8537 1 2"/>
                <a:gd name="G19" fmla="+- G18 5400 0"/>
                <a:gd name="G20" fmla="cos G19 -8530083"/>
                <a:gd name="G21" fmla="sin G19 -8530083"/>
                <a:gd name="G22" fmla="+- G20 10800 0"/>
                <a:gd name="G23" fmla="+- G21 10800 0"/>
                <a:gd name="G24" fmla="+- 10800 0 G20"/>
                <a:gd name="G25" fmla="+- 8537 10800 0"/>
                <a:gd name="G26" fmla="?: G9 G17 G25"/>
                <a:gd name="G27" fmla="?: G9 0 21600"/>
                <a:gd name="G28" fmla="cos 10800 -8530083"/>
                <a:gd name="G29" fmla="sin 10800 -8530083"/>
                <a:gd name="G30" fmla="sin 8537 -8530083"/>
                <a:gd name="G31" fmla="+- G28 10800 0"/>
                <a:gd name="G32" fmla="+- G29 10800 0"/>
                <a:gd name="G33" fmla="+- G30 10800 0"/>
                <a:gd name="G34" fmla="?: G4 0 G31"/>
                <a:gd name="G35" fmla="?: -8530083 G34 0"/>
                <a:gd name="G36" fmla="?: G6 G35 G31"/>
                <a:gd name="G37" fmla="+- 21600 0 G36"/>
                <a:gd name="G38" fmla="?: G4 0 G33"/>
                <a:gd name="G39" fmla="?: -8530083 G38 G32"/>
                <a:gd name="G40" fmla="?: G6 G39 0"/>
                <a:gd name="G41" fmla="?: G4 G32 21600"/>
                <a:gd name="G42" fmla="?: G6 G41 G33"/>
                <a:gd name="T12" fmla="*/ 10800 w 21600"/>
                <a:gd name="T13" fmla="*/ 0 h 21600"/>
                <a:gd name="T14" fmla="*/ 4564 w 21600"/>
                <a:gd name="T15" fmla="*/ 3410 h 21600"/>
                <a:gd name="T16" fmla="*/ 10800 w 21600"/>
                <a:gd name="T17" fmla="*/ 2263 h 21600"/>
                <a:gd name="T18" fmla="*/ 17036 w 21600"/>
                <a:gd name="T19" fmla="*/ 341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294" y="4275"/>
                  </a:moveTo>
                  <a:cubicBezTo>
                    <a:pt x="6834" y="2975"/>
                    <a:pt x="8784" y="2262"/>
                    <a:pt x="10800" y="2263"/>
                  </a:cubicBezTo>
                  <a:cubicBezTo>
                    <a:pt x="12815" y="2263"/>
                    <a:pt x="14765" y="2975"/>
                    <a:pt x="16305" y="4275"/>
                  </a:cubicBezTo>
                  <a:lnTo>
                    <a:pt x="17765" y="2545"/>
                  </a:lnTo>
                  <a:cubicBezTo>
                    <a:pt x="15816" y="901"/>
                    <a:pt x="13349" y="-1"/>
                    <a:pt x="10799" y="0"/>
                  </a:cubicBezTo>
                  <a:cubicBezTo>
                    <a:pt x="8250" y="0"/>
                    <a:pt x="5783" y="901"/>
                    <a:pt x="3834" y="2545"/>
                  </a:cubicBezTo>
                  <a:close/>
                </a:path>
              </a:pathLst>
            </a:custGeom>
            <a:solidFill>
              <a:schemeClr val="hlink"/>
            </a:solidFill>
            <a:ln w="38100">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s-PE"/>
            </a:p>
          </p:txBody>
        </p:sp>
        <p:sp>
          <p:nvSpPr>
            <p:cNvPr id="8" name="AutoShape 7"/>
            <p:cNvSpPr>
              <a:spLocks noChangeArrowheads="1"/>
            </p:cNvSpPr>
            <p:nvPr/>
          </p:nvSpPr>
          <p:spPr bwMode="auto">
            <a:xfrm rot="16200000" flipH="1">
              <a:off x="1140" y="1451"/>
              <a:ext cx="408" cy="432"/>
            </a:xfrm>
            <a:custGeom>
              <a:avLst/>
              <a:gdLst>
                <a:gd name="G0" fmla="+- 8537 0 0"/>
                <a:gd name="G1" fmla="+- -8530083 0 0"/>
                <a:gd name="G2" fmla="+- 0 0 -8530083"/>
                <a:gd name="T0" fmla="*/ 0 256 1"/>
                <a:gd name="T1" fmla="*/ 180 256 1"/>
                <a:gd name="G3" fmla="+- -8530083 T0 T1"/>
                <a:gd name="T2" fmla="*/ 0 256 1"/>
                <a:gd name="T3" fmla="*/ 90 256 1"/>
                <a:gd name="G4" fmla="+- -8530083 T2 T3"/>
                <a:gd name="G5" fmla="*/ G4 2 1"/>
                <a:gd name="T4" fmla="*/ 90 256 1"/>
                <a:gd name="T5" fmla="*/ 0 256 1"/>
                <a:gd name="G6" fmla="+- -8530083 T4 T5"/>
                <a:gd name="G7" fmla="*/ G6 2 1"/>
                <a:gd name="G8" fmla="abs -8530083"/>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537"/>
                <a:gd name="G18" fmla="*/ 8537 1 2"/>
                <a:gd name="G19" fmla="+- G18 5400 0"/>
                <a:gd name="G20" fmla="cos G19 -8530083"/>
                <a:gd name="G21" fmla="sin G19 -8530083"/>
                <a:gd name="G22" fmla="+- G20 10800 0"/>
                <a:gd name="G23" fmla="+- G21 10800 0"/>
                <a:gd name="G24" fmla="+- 10800 0 G20"/>
                <a:gd name="G25" fmla="+- 8537 10800 0"/>
                <a:gd name="G26" fmla="?: G9 G17 G25"/>
                <a:gd name="G27" fmla="?: G9 0 21600"/>
                <a:gd name="G28" fmla="cos 10800 -8530083"/>
                <a:gd name="G29" fmla="sin 10800 -8530083"/>
                <a:gd name="G30" fmla="sin 8537 -8530083"/>
                <a:gd name="G31" fmla="+- G28 10800 0"/>
                <a:gd name="G32" fmla="+- G29 10800 0"/>
                <a:gd name="G33" fmla="+- G30 10800 0"/>
                <a:gd name="G34" fmla="?: G4 0 G31"/>
                <a:gd name="G35" fmla="?: -8530083 G34 0"/>
                <a:gd name="G36" fmla="?: G6 G35 G31"/>
                <a:gd name="G37" fmla="+- 21600 0 G36"/>
                <a:gd name="G38" fmla="?: G4 0 G33"/>
                <a:gd name="G39" fmla="?: -8530083 G38 G32"/>
                <a:gd name="G40" fmla="?: G6 G39 0"/>
                <a:gd name="G41" fmla="?: G4 G32 21600"/>
                <a:gd name="G42" fmla="?: G6 G41 G33"/>
                <a:gd name="T12" fmla="*/ 10800 w 21600"/>
                <a:gd name="T13" fmla="*/ 0 h 21600"/>
                <a:gd name="T14" fmla="*/ 4564 w 21600"/>
                <a:gd name="T15" fmla="*/ 3410 h 21600"/>
                <a:gd name="T16" fmla="*/ 10800 w 21600"/>
                <a:gd name="T17" fmla="*/ 2263 h 21600"/>
                <a:gd name="T18" fmla="*/ 17036 w 21600"/>
                <a:gd name="T19" fmla="*/ 341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294" y="4275"/>
                  </a:moveTo>
                  <a:cubicBezTo>
                    <a:pt x="6834" y="2975"/>
                    <a:pt x="8784" y="2262"/>
                    <a:pt x="10800" y="2263"/>
                  </a:cubicBezTo>
                  <a:cubicBezTo>
                    <a:pt x="12815" y="2263"/>
                    <a:pt x="14765" y="2975"/>
                    <a:pt x="16305" y="4275"/>
                  </a:cubicBezTo>
                  <a:lnTo>
                    <a:pt x="17765" y="2545"/>
                  </a:lnTo>
                  <a:cubicBezTo>
                    <a:pt x="15816" y="901"/>
                    <a:pt x="13349" y="-1"/>
                    <a:pt x="10799" y="0"/>
                  </a:cubicBezTo>
                  <a:cubicBezTo>
                    <a:pt x="8250" y="0"/>
                    <a:pt x="5783" y="901"/>
                    <a:pt x="3834" y="2545"/>
                  </a:cubicBezTo>
                  <a:close/>
                </a:path>
              </a:pathLst>
            </a:custGeom>
            <a:solidFill>
              <a:srgbClr val="FF0000"/>
            </a:solidFill>
            <a:ln w="38100">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s-PE"/>
            </a:p>
          </p:txBody>
        </p:sp>
        <p:grpSp>
          <p:nvGrpSpPr>
            <p:cNvPr id="9" name="Group 8"/>
            <p:cNvGrpSpPr>
              <a:grpSpLocks/>
            </p:cNvGrpSpPr>
            <p:nvPr/>
          </p:nvGrpSpPr>
          <p:grpSpPr bwMode="auto">
            <a:xfrm>
              <a:off x="1200" y="1175"/>
              <a:ext cx="768" cy="576"/>
              <a:chOff x="3696" y="1344"/>
              <a:chExt cx="624" cy="528"/>
            </a:xfrm>
          </p:grpSpPr>
          <p:sp>
            <p:nvSpPr>
              <p:cNvPr id="45" name="Line 9"/>
              <p:cNvSpPr>
                <a:spLocks noChangeShapeType="1"/>
              </p:cNvSpPr>
              <p:nvPr/>
            </p:nvSpPr>
            <p:spPr bwMode="auto">
              <a:xfrm flipH="1">
                <a:off x="3696" y="1344"/>
                <a:ext cx="624" cy="336"/>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s-PE"/>
              </a:p>
            </p:txBody>
          </p:sp>
          <p:sp>
            <p:nvSpPr>
              <p:cNvPr id="46" name="Line 10"/>
              <p:cNvSpPr>
                <a:spLocks noChangeShapeType="1"/>
              </p:cNvSpPr>
              <p:nvPr/>
            </p:nvSpPr>
            <p:spPr bwMode="auto">
              <a:xfrm flipH="1">
                <a:off x="3696" y="1440"/>
                <a:ext cx="624" cy="336"/>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s-PE"/>
              </a:p>
            </p:txBody>
          </p:sp>
          <p:sp>
            <p:nvSpPr>
              <p:cNvPr id="47" name="Line 11"/>
              <p:cNvSpPr>
                <a:spLocks noChangeShapeType="1"/>
              </p:cNvSpPr>
              <p:nvPr/>
            </p:nvSpPr>
            <p:spPr bwMode="auto">
              <a:xfrm flipH="1">
                <a:off x="3696" y="1536"/>
                <a:ext cx="624" cy="336"/>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s-PE"/>
              </a:p>
            </p:txBody>
          </p:sp>
        </p:grpSp>
        <p:grpSp>
          <p:nvGrpSpPr>
            <p:cNvPr id="10" name="Group 12"/>
            <p:cNvGrpSpPr>
              <a:grpSpLocks/>
            </p:cNvGrpSpPr>
            <p:nvPr/>
          </p:nvGrpSpPr>
          <p:grpSpPr bwMode="auto">
            <a:xfrm>
              <a:off x="1296" y="1559"/>
              <a:ext cx="672" cy="240"/>
              <a:chOff x="3360" y="2496"/>
              <a:chExt cx="672" cy="240"/>
            </a:xfrm>
          </p:grpSpPr>
          <p:sp>
            <p:nvSpPr>
              <p:cNvPr id="36" name="Oval 13"/>
              <p:cNvSpPr>
                <a:spLocks noChangeArrowheads="1"/>
              </p:cNvSpPr>
              <p:nvPr/>
            </p:nvSpPr>
            <p:spPr bwMode="auto">
              <a:xfrm>
                <a:off x="3744" y="2592"/>
                <a:ext cx="48" cy="48"/>
              </a:xfrm>
              <a:prstGeom prst="ellipse">
                <a:avLst/>
              </a:prstGeom>
              <a:solidFill>
                <a:srgbClr val="FF0000"/>
              </a:solidFill>
              <a:ln w="3810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s-PE"/>
              </a:p>
            </p:txBody>
          </p:sp>
          <p:sp>
            <p:nvSpPr>
              <p:cNvPr id="37" name="Oval 14"/>
              <p:cNvSpPr>
                <a:spLocks noChangeArrowheads="1"/>
              </p:cNvSpPr>
              <p:nvPr/>
            </p:nvSpPr>
            <p:spPr bwMode="auto">
              <a:xfrm>
                <a:off x="3888" y="2688"/>
                <a:ext cx="48" cy="48"/>
              </a:xfrm>
              <a:prstGeom prst="ellipse">
                <a:avLst/>
              </a:prstGeom>
              <a:solidFill>
                <a:srgbClr val="FF0000"/>
              </a:solidFill>
              <a:ln w="3810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s-PE"/>
              </a:p>
            </p:txBody>
          </p:sp>
          <p:sp>
            <p:nvSpPr>
              <p:cNvPr id="38" name="Oval 15"/>
              <p:cNvSpPr>
                <a:spLocks noChangeArrowheads="1"/>
              </p:cNvSpPr>
              <p:nvPr/>
            </p:nvSpPr>
            <p:spPr bwMode="auto">
              <a:xfrm>
                <a:off x="3984" y="2496"/>
                <a:ext cx="48" cy="48"/>
              </a:xfrm>
              <a:prstGeom prst="ellipse">
                <a:avLst/>
              </a:prstGeom>
              <a:solidFill>
                <a:srgbClr val="FF0000"/>
              </a:solidFill>
              <a:ln w="3810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s-PE"/>
              </a:p>
            </p:txBody>
          </p:sp>
          <p:sp>
            <p:nvSpPr>
              <p:cNvPr id="39" name="Line 16"/>
              <p:cNvSpPr>
                <a:spLocks noChangeShapeType="1"/>
              </p:cNvSpPr>
              <p:nvPr/>
            </p:nvSpPr>
            <p:spPr bwMode="auto">
              <a:xfrm>
                <a:off x="3360" y="2592"/>
                <a:ext cx="240" cy="0"/>
              </a:xfrm>
              <a:prstGeom prst="line">
                <a:avLst/>
              </a:prstGeom>
              <a:noFill/>
              <a:ln w="1270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s-PE"/>
              </a:p>
            </p:txBody>
          </p:sp>
          <p:sp>
            <p:nvSpPr>
              <p:cNvPr id="40" name="Line 17"/>
              <p:cNvSpPr>
                <a:spLocks noChangeShapeType="1"/>
              </p:cNvSpPr>
              <p:nvPr/>
            </p:nvSpPr>
            <p:spPr bwMode="auto">
              <a:xfrm>
                <a:off x="3456" y="2640"/>
                <a:ext cx="240" cy="0"/>
              </a:xfrm>
              <a:prstGeom prst="line">
                <a:avLst/>
              </a:prstGeom>
              <a:noFill/>
              <a:ln w="1270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s-PE"/>
              </a:p>
            </p:txBody>
          </p:sp>
          <p:sp>
            <p:nvSpPr>
              <p:cNvPr id="41" name="Line 18"/>
              <p:cNvSpPr>
                <a:spLocks noChangeShapeType="1"/>
              </p:cNvSpPr>
              <p:nvPr/>
            </p:nvSpPr>
            <p:spPr bwMode="auto">
              <a:xfrm>
                <a:off x="3696" y="2496"/>
                <a:ext cx="240" cy="0"/>
              </a:xfrm>
              <a:prstGeom prst="line">
                <a:avLst/>
              </a:prstGeom>
              <a:noFill/>
              <a:ln w="1270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s-PE"/>
              </a:p>
            </p:txBody>
          </p:sp>
          <p:sp>
            <p:nvSpPr>
              <p:cNvPr id="42" name="Line 19"/>
              <p:cNvSpPr>
                <a:spLocks noChangeShapeType="1"/>
              </p:cNvSpPr>
              <p:nvPr/>
            </p:nvSpPr>
            <p:spPr bwMode="auto">
              <a:xfrm>
                <a:off x="3792" y="2544"/>
                <a:ext cx="240" cy="0"/>
              </a:xfrm>
              <a:prstGeom prst="line">
                <a:avLst/>
              </a:prstGeom>
              <a:noFill/>
              <a:ln w="1270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s-PE"/>
              </a:p>
            </p:txBody>
          </p:sp>
          <p:sp>
            <p:nvSpPr>
              <p:cNvPr id="43" name="Line 20"/>
              <p:cNvSpPr>
                <a:spLocks noChangeShapeType="1"/>
              </p:cNvSpPr>
              <p:nvPr/>
            </p:nvSpPr>
            <p:spPr bwMode="auto">
              <a:xfrm>
                <a:off x="3600" y="2688"/>
                <a:ext cx="240" cy="0"/>
              </a:xfrm>
              <a:prstGeom prst="line">
                <a:avLst/>
              </a:prstGeom>
              <a:noFill/>
              <a:ln w="1270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s-PE"/>
              </a:p>
            </p:txBody>
          </p:sp>
          <p:sp>
            <p:nvSpPr>
              <p:cNvPr id="44" name="Line 21"/>
              <p:cNvSpPr>
                <a:spLocks noChangeShapeType="1"/>
              </p:cNvSpPr>
              <p:nvPr/>
            </p:nvSpPr>
            <p:spPr bwMode="auto">
              <a:xfrm>
                <a:off x="3696" y="2736"/>
                <a:ext cx="240" cy="0"/>
              </a:xfrm>
              <a:prstGeom prst="line">
                <a:avLst/>
              </a:prstGeom>
              <a:noFill/>
              <a:ln w="12700">
                <a:solidFill>
                  <a:srgbClr val="FF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s-PE"/>
              </a:p>
            </p:txBody>
          </p:sp>
        </p:grpSp>
        <p:sp>
          <p:nvSpPr>
            <p:cNvPr id="11" name="Line 22"/>
            <p:cNvSpPr>
              <a:spLocks noChangeShapeType="1"/>
            </p:cNvSpPr>
            <p:nvPr/>
          </p:nvSpPr>
          <p:spPr bwMode="auto">
            <a:xfrm flipH="1">
              <a:off x="649" y="1655"/>
              <a:ext cx="480" cy="0"/>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s-PE"/>
            </a:p>
          </p:txBody>
        </p:sp>
        <p:sp>
          <p:nvSpPr>
            <p:cNvPr id="12" name="Line 23"/>
            <p:cNvSpPr>
              <a:spLocks noChangeShapeType="1"/>
            </p:cNvSpPr>
            <p:nvPr/>
          </p:nvSpPr>
          <p:spPr bwMode="auto">
            <a:xfrm flipH="1">
              <a:off x="2135" y="1667"/>
              <a:ext cx="480" cy="0"/>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s-PE"/>
            </a:p>
          </p:txBody>
        </p:sp>
        <p:sp>
          <p:nvSpPr>
            <p:cNvPr id="13" name="Line 24"/>
            <p:cNvSpPr>
              <a:spLocks noChangeShapeType="1"/>
            </p:cNvSpPr>
            <p:nvPr/>
          </p:nvSpPr>
          <p:spPr bwMode="auto">
            <a:xfrm>
              <a:off x="2592" y="1655"/>
              <a:ext cx="0" cy="432"/>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s-PE"/>
            </a:p>
          </p:txBody>
        </p:sp>
        <p:sp>
          <p:nvSpPr>
            <p:cNvPr id="14" name="Line 25"/>
            <p:cNvSpPr>
              <a:spLocks noChangeShapeType="1"/>
            </p:cNvSpPr>
            <p:nvPr/>
          </p:nvSpPr>
          <p:spPr bwMode="auto">
            <a:xfrm>
              <a:off x="672" y="1655"/>
              <a:ext cx="0" cy="720"/>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s-PE"/>
            </a:p>
          </p:txBody>
        </p:sp>
        <p:sp>
          <p:nvSpPr>
            <p:cNvPr id="15" name="Line 26"/>
            <p:cNvSpPr>
              <a:spLocks noChangeShapeType="1"/>
            </p:cNvSpPr>
            <p:nvPr/>
          </p:nvSpPr>
          <p:spPr bwMode="auto">
            <a:xfrm>
              <a:off x="672" y="2375"/>
              <a:ext cx="1920" cy="0"/>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s-PE"/>
            </a:p>
          </p:txBody>
        </p:sp>
        <p:sp>
          <p:nvSpPr>
            <p:cNvPr id="16" name="Line 27"/>
            <p:cNvSpPr>
              <a:spLocks noChangeShapeType="1"/>
            </p:cNvSpPr>
            <p:nvPr/>
          </p:nvSpPr>
          <p:spPr bwMode="auto">
            <a:xfrm flipH="1">
              <a:off x="2592" y="2087"/>
              <a:ext cx="0" cy="288"/>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s-PE"/>
            </a:p>
          </p:txBody>
        </p:sp>
        <p:sp>
          <p:nvSpPr>
            <p:cNvPr id="17" name="Text Box 28"/>
            <p:cNvSpPr txBox="1">
              <a:spLocks noChangeArrowheads="1"/>
            </p:cNvSpPr>
            <p:nvPr/>
          </p:nvSpPr>
          <p:spPr bwMode="auto">
            <a:xfrm>
              <a:off x="528" y="1175"/>
              <a:ext cx="912" cy="250"/>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381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lnSpc>
                  <a:spcPct val="100000"/>
                </a:lnSpc>
              </a:pPr>
              <a:r>
                <a:rPr lang="es-MX" altLang="es-PE" sz="2000">
                  <a:solidFill>
                    <a:srgbClr val="000000"/>
                  </a:solidFill>
                  <a:effectLst/>
                </a:rPr>
                <a:t>Cátodo</a:t>
              </a:r>
            </a:p>
          </p:txBody>
        </p:sp>
        <p:sp>
          <p:nvSpPr>
            <p:cNvPr id="18" name="Text Box 29"/>
            <p:cNvSpPr txBox="1">
              <a:spLocks noChangeArrowheads="1"/>
            </p:cNvSpPr>
            <p:nvPr/>
          </p:nvSpPr>
          <p:spPr bwMode="auto">
            <a:xfrm>
              <a:off x="2016" y="1175"/>
              <a:ext cx="816" cy="250"/>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381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lnSpc>
                  <a:spcPct val="100000"/>
                </a:lnSpc>
              </a:pPr>
              <a:r>
                <a:rPr lang="es-MX" altLang="es-PE" sz="2000">
                  <a:solidFill>
                    <a:srgbClr val="000000"/>
                  </a:solidFill>
                  <a:effectLst/>
                </a:rPr>
                <a:t>Ánodo</a:t>
              </a:r>
            </a:p>
          </p:txBody>
        </p:sp>
        <p:sp>
          <p:nvSpPr>
            <p:cNvPr id="19" name="Text Box 30"/>
            <p:cNvSpPr txBox="1">
              <a:spLocks noChangeArrowheads="1"/>
            </p:cNvSpPr>
            <p:nvPr/>
          </p:nvSpPr>
          <p:spPr bwMode="auto">
            <a:xfrm>
              <a:off x="1152" y="887"/>
              <a:ext cx="1584" cy="250"/>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381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lnSpc>
                  <a:spcPct val="100000"/>
                </a:lnSpc>
              </a:pPr>
              <a:r>
                <a:rPr lang="es-MX" altLang="es-PE" sz="2000">
                  <a:solidFill>
                    <a:srgbClr val="000000"/>
                  </a:solidFill>
                  <a:effectLst/>
                </a:rPr>
                <a:t>Luz incidente</a:t>
              </a:r>
            </a:p>
          </p:txBody>
        </p:sp>
        <p:sp>
          <p:nvSpPr>
            <p:cNvPr id="20" name="Text Box 31"/>
            <p:cNvSpPr txBox="1">
              <a:spLocks noChangeArrowheads="1"/>
            </p:cNvSpPr>
            <p:nvPr/>
          </p:nvSpPr>
          <p:spPr bwMode="auto">
            <a:xfrm>
              <a:off x="1632" y="1943"/>
              <a:ext cx="960" cy="231"/>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381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lnSpc>
                  <a:spcPct val="100000"/>
                </a:lnSpc>
              </a:pPr>
              <a:r>
                <a:rPr lang="es-MX" altLang="es-PE" sz="1800">
                  <a:solidFill>
                    <a:srgbClr val="000000"/>
                  </a:solidFill>
                  <a:effectLst/>
                </a:rPr>
                <a:t>Amperímetro</a:t>
              </a:r>
            </a:p>
          </p:txBody>
        </p:sp>
        <p:grpSp>
          <p:nvGrpSpPr>
            <p:cNvPr id="21" name="Group 32"/>
            <p:cNvGrpSpPr>
              <a:grpSpLocks/>
            </p:cNvGrpSpPr>
            <p:nvPr/>
          </p:nvGrpSpPr>
          <p:grpSpPr bwMode="auto">
            <a:xfrm flipH="1">
              <a:off x="816" y="2087"/>
              <a:ext cx="912" cy="384"/>
              <a:chOff x="3552" y="2496"/>
              <a:chExt cx="912" cy="384"/>
            </a:xfrm>
          </p:grpSpPr>
          <p:grpSp>
            <p:nvGrpSpPr>
              <p:cNvPr id="26" name="Group 33"/>
              <p:cNvGrpSpPr>
                <a:grpSpLocks/>
              </p:cNvGrpSpPr>
              <p:nvPr/>
            </p:nvGrpSpPr>
            <p:grpSpPr bwMode="auto">
              <a:xfrm>
                <a:off x="3817" y="2688"/>
                <a:ext cx="384" cy="192"/>
                <a:chOff x="3817" y="2688"/>
                <a:chExt cx="384" cy="192"/>
              </a:xfrm>
            </p:grpSpPr>
            <p:sp>
              <p:nvSpPr>
                <p:cNvPr id="29" name="Rectangle 34"/>
                <p:cNvSpPr>
                  <a:spLocks noChangeArrowheads="1"/>
                </p:cNvSpPr>
                <p:nvPr/>
              </p:nvSpPr>
              <p:spPr bwMode="auto">
                <a:xfrm>
                  <a:off x="3817" y="2688"/>
                  <a:ext cx="384" cy="192"/>
                </a:xfrm>
                <a:prstGeom prst="rect">
                  <a:avLst/>
                </a:prstGeom>
                <a:solidFill>
                  <a:srgbClr val="CCFFCC"/>
                </a:solidFill>
                <a:ln>
                  <a:noFill/>
                </a:ln>
                <a:effectLst/>
                <a:extLst>
                  <a:ext uri="{91240B29-F687-4F45-9708-019B960494DF}">
                    <a14:hiddenLine xmlns:a14="http://schemas.microsoft.com/office/drawing/2010/main" xmlns="" w="381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s-PE"/>
                </a:p>
              </p:txBody>
            </p:sp>
            <p:grpSp>
              <p:nvGrpSpPr>
                <p:cNvPr id="30" name="Group 35"/>
                <p:cNvGrpSpPr>
                  <a:grpSpLocks/>
                </p:cNvGrpSpPr>
                <p:nvPr/>
              </p:nvGrpSpPr>
              <p:grpSpPr bwMode="auto">
                <a:xfrm flipH="1">
                  <a:off x="3817" y="2688"/>
                  <a:ext cx="144" cy="192"/>
                  <a:chOff x="3408" y="2832"/>
                  <a:chExt cx="144" cy="192"/>
                </a:xfrm>
              </p:grpSpPr>
              <p:sp>
                <p:nvSpPr>
                  <p:cNvPr id="34" name="Rectangle 36"/>
                  <p:cNvSpPr>
                    <a:spLocks noChangeArrowheads="1"/>
                  </p:cNvSpPr>
                  <p:nvPr/>
                </p:nvSpPr>
                <p:spPr bwMode="auto">
                  <a:xfrm>
                    <a:off x="3408" y="2880"/>
                    <a:ext cx="48" cy="96"/>
                  </a:xfrm>
                  <a:prstGeom prst="rect">
                    <a:avLst/>
                  </a:prstGeom>
                  <a:solidFill>
                    <a:schemeClr val="bg2"/>
                  </a:solidFill>
                  <a:ln w="38100">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s-PE"/>
                  </a:p>
                </p:txBody>
              </p:sp>
              <p:sp>
                <p:nvSpPr>
                  <p:cNvPr id="35" name="Line 37"/>
                  <p:cNvSpPr>
                    <a:spLocks noChangeShapeType="1"/>
                  </p:cNvSpPr>
                  <p:nvPr/>
                </p:nvSpPr>
                <p:spPr bwMode="auto">
                  <a:xfrm>
                    <a:off x="3552" y="2832"/>
                    <a:ext cx="0" cy="192"/>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s-PE"/>
                  </a:p>
                </p:txBody>
              </p:sp>
            </p:grpSp>
            <p:grpSp>
              <p:nvGrpSpPr>
                <p:cNvPr id="31" name="Group 38"/>
                <p:cNvGrpSpPr>
                  <a:grpSpLocks/>
                </p:cNvGrpSpPr>
                <p:nvPr/>
              </p:nvGrpSpPr>
              <p:grpSpPr bwMode="auto">
                <a:xfrm flipH="1">
                  <a:off x="4055" y="2688"/>
                  <a:ext cx="144" cy="192"/>
                  <a:chOff x="3408" y="2832"/>
                  <a:chExt cx="144" cy="192"/>
                </a:xfrm>
              </p:grpSpPr>
              <p:sp>
                <p:nvSpPr>
                  <p:cNvPr id="32" name="Rectangle 39"/>
                  <p:cNvSpPr>
                    <a:spLocks noChangeArrowheads="1"/>
                  </p:cNvSpPr>
                  <p:nvPr/>
                </p:nvSpPr>
                <p:spPr bwMode="auto">
                  <a:xfrm>
                    <a:off x="3408" y="2880"/>
                    <a:ext cx="48" cy="96"/>
                  </a:xfrm>
                  <a:prstGeom prst="rect">
                    <a:avLst/>
                  </a:prstGeom>
                  <a:solidFill>
                    <a:schemeClr val="bg2"/>
                  </a:solidFill>
                  <a:ln w="38100">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s-PE"/>
                  </a:p>
                </p:txBody>
              </p:sp>
              <p:sp>
                <p:nvSpPr>
                  <p:cNvPr id="33" name="Line 40"/>
                  <p:cNvSpPr>
                    <a:spLocks noChangeShapeType="1"/>
                  </p:cNvSpPr>
                  <p:nvPr/>
                </p:nvSpPr>
                <p:spPr bwMode="auto">
                  <a:xfrm>
                    <a:off x="3552" y="2832"/>
                    <a:ext cx="0" cy="192"/>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s-PE"/>
                  </a:p>
                </p:txBody>
              </p:sp>
            </p:grpSp>
          </p:grpSp>
          <p:sp>
            <p:nvSpPr>
              <p:cNvPr id="27" name="Text Box 41"/>
              <p:cNvSpPr txBox="1">
                <a:spLocks noChangeArrowheads="1"/>
              </p:cNvSpPr>
              <p:nvPr/>
            </p:nvSpPr>
            <p:spPr bwMode="auto">
              <a:xfrm>
                <a:off x="3552" y="2496"/>
                <a:ext cx="288" cy="327"/>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381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lnSpc>
                    <a:spcPct val="100000"/>
                  </a:lnSpc>
                </a:pPr>
                <a:r>
                  <a:rPr lang="es-MX" altLang="es-PE">
                    <a:solidFill>
                      <a:srgbClr val="FF0000"/>
                    </a:solidFill>
                    <a:effectLst>
                      <a:outerShdw blurRad="38100" dist="38100" dir="2700000" algn="tl">
                        <a:srgbClr val="000000"/>
                      </a:outerShdw>
                    </a:effectLst>
                  </a:rPr>
                  <a:t>+</a:t>
                </a:r>
              </a:p>
            </p:txBody>
          </p:sp>
          <p:sp>
            <p:nvSpPr>
              <p:cNvPr id="28" name="Text Box 42"/>
              <p:cNvSpPr txBox="1">
                <a:spLocks noChangeArrowheads="1"/>
              </p:cNvSpPr>
              <p:nvPr/>
            </p:nvSpPr>
            <p:spPr bwMode="auto">
              <a:xfrm>
                <a:off x="4176" y="2496"/>
                <a:ext cx="288" cy="327"/>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381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lnSpc>
                    <a:spcPct val="100000"/>
                  </a:lnSpc>
                </a:pPr>
                <a:r>
                  <a:rPr lang="es-MX" altLang="es-PE">
                    <a:solidFill>
                      <a:srgbClr val="FF0000"/>
                    </a:solidFill>
                    <a:effectLst>
                      <a:outerShdw blurRad="38100" dist="38100" dir="2700000" algn="tl">
                        <a:srgbClr val="000000"/>
                      </a:outerShdw>
                    </a:effectLst>
                  </a:rPr>
                  <a:t>-</a:t>
                </a:r>
              </a:p>
            </p:txBody>
          </p:sp>
        </p:grpSp>
        <p:sp>
          <p:nvSpPr>
            <p:cNvPr id="22" name="Oval 43"/>
            <p:cNvSpPr>
              <a:spLocks noChangeArrowheads="1"/>
            </p:cNvSpPr>
            <p:nvPr/>
          </p:nvSpPr>
          <p:spPr bwMode="auto">
            <a:xfrm>
              <a:off x="1824" y="2231"/>
              <a:ext cx="336" cy="288"/>
            </a:xfrm>
            <a:prstGeom prst="ellipse">
              <a:avLst/>
            </a:prstGeom>
            <a:solidFill>
              <a:srgbClr val="FFDB75"/>
            </a:solidFill>
            <a:ln w="38100">
              <a:solidFill>
                <a:srgbClr val="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es-PE"/>
            </a:p>
          </p:txBody>
        </p:sp>
        <p:sp>
          <p:nvSpPr>
            <p:cNvPr id="23" name="Text Box 44"/>
            <p:cNvSpPr txBox="1">
              <a:spLocks noChangeArrowheads="1"/>
            </p:cNvSpPr>
            <p:nvPr/>
          </p:nvSpPr>
          <p:spPr bwMode="auto">
            <a:xfrm>
              <a:off x="1872" y="2206"/>
              <a:ext cx="240" cy="327"/>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381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lnSpc>
                  <a:spcPct val="100000"/>
                </a:lnSpc>
              </a:pPr>
              <a:r>
                <a:rPr lang="es-MX" altLang="es-PE">
                  <a:solidFill>
                    <a:srgbClr val="000000"/>
                  </a:solidFill>
                  <a:effectLst/>
                </a:rPr>
                <a:t>A</a:t>
              </a:r>
            </a:p>
          </p:txBody>
        </p:sp>
        <p:sp>
          <p:nvSpPr>
            <p:cNvPr id="24" name="Text Box 45"/>
            <p:cNvSpPr txBox="1">
              <a:spLocks noChangeArrowheads="1"/>
            </p:cNvSpPr>
            <p:nvPr/>
          </p:nvSpPr>
          <p:spPr bwMode="auto">
            <a:xfrm>
              <a:off x="2112" y="1415"/>
              <a:ext cx="240" cy="288"/>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381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lnSpc>
                  <a:spcPct val="100000"/>
                </a:lnSpc>
              </a:pPr>
              <a:r>
                <a:rPr lang="es-MX" altLang="es-PE" sz="2400" b="1" dirty="0">
                  <a:solidFill>
                    <a:srgbClr val="000000"/>
                  </a:solidFill>
                  <a:effectLst/>
                </a:rPr>
                <a:t>A</a:t>
              </a:r>
            </a:p>
          </p:txBody>
        </p:sp>
        <p:sp>
          <p:nvSpPr>
            <p:cNvPr id="25" name="Text Box 46"/>
            <p:cNvSpPr txBox="1">
              <a:spLocks noChangeArrowheads="1"/>
            </p:cNvSpPr>
            <p:nvPr/>
          </p:nvSpPr>
          <p:spPr bwMode="auto">
            <a:xfrm>
              <a:off x="925" y="1428"/>
              <a:ext cx="240" cy="288"/>
            </a:xfrm>
            <a:prstGeom prst="rect">
              <a:avLst/>
            </a:prstGeom>
            <a:noFill/>
            <a:ln>
              <a:noFill/>
            </a:ln>
            <a:effectLst/>
            <a:extLst>
              <a:ext uri="{909E8E84-426E-40DD-AFC4-6F175D3DCCD1}">
                <a14:hiddenFill xmlns:a14="http://schemas.microsoft.com/office/drawing/2010/main" xmlns="">
                  <a:solidFill>
                    <a:srgbClr val="FFFFCC"/>
                  </a:solidFill>
                </a14:hiddenFill>
              </a:ext>
              <a:ext uri="{91240B29-F687-4F45-9708-019B960494DF}">
                <a14:hiddenLine xmlns:a14="http://schemas.microsoft.com/office/drawing/2010/main" xmlns="" w="381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lnSpc>
                  <a:spcPct val="100000"/>
                </a:lnSpc>
              </a:pPr>
              <a:r>
                <a:rPr lang="es-MX" altLang="es-PE" sz="2400" b="1">
                  <a:solidFill>
                    <a:srgbClr val="FF0000"/>
                  </a:solidFill>
                  <a:effectLst/>
                </a:rPr>
                <a:t>C</a:t>
              </a:r>
            </a:p>
          </p:txBody>
        </p:sp>
      </p:grpSp>
      <p:graphicFrame>
        <p:nvGraphicFramePr>
          <p:cNvPr id="48" name="Object 49"/>
          <p:cNvGraphicFramePr>
            <a:graphicFrameLocks noChangeAspect="1"/>
          </p:cNvGraphicFramePr>
          <p:nvPr/>
        </p:nvGraphicFramePr>
        <p:xfrm>
          <a:off x="6516216" y="4509120"/>
          <a:ext cx="1800200" cy="582302"/>
        </p:xfrm>
        <a:graphic>
          <a:graphicData uri="http://schemas.openxmlformats.org/presentationml/2006/ole">
            <p:oleObj spid="_x0000_s148482" name="Equation" r:id="rId6" imgW="1218671" imgH="393529" progId="">
              <p:embed/>
            </p:oleObj>
          </a:graphicData>
        </a:graphic>
      </p:graphicFrame>
      <p:pic>
        <p:nvPicPr>
          <p:cNvPr id="148484" name="Picture 4"/>
          <p:cNvPicPr>
            <a:picLocks noChangeAspect="1" noChangeArrowheads="1"/>
          </p:cNvPicPr>
          <p:nvPr/>
        </p:nvPicPr>
        <p:blipFill>
          <a:blip r:embed="rId7" cstate="print"/>
          <a:srcRect/>
          <a:stretch>
            <a:fillRect/>
          </a:stretch>
        </p:blipFill>
        <p:spPr bwMode="auto">
          <a:xfrm>
            <a:off x="6012160" y="5445224"/>
            <a:ext cx="2558016" cy="892299"/>
          </a:xfrm>
          <a:prstGeom prst="rect">
            <a:avLst/>
          </a:prstGeom>
          <a:noFill/>
          <a:ln w="9525">
            <a:noFill/>
            <a:miter lim="800000"/>
            <a:headEnd/>
            <a:tailEnd/>
          </a:ln>
        </p:spPr>
      </p:pic>
    </p:spTree>
    <p:extLst>
      <p:ext uri="{BB962C8B-B14F-4D97-AF65-F5344CB8AC3E}">
        <p14:creationId xmlns:p14="http://schemas.microsoft.com/office/powerpoint/2010/main" xmlns="" val="5697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ppt_w/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3" name="Jungle Menu Command.wav"/>
                                        </p:tgtEl>
                                      </p:cMediaNode>
                                    </p:audio>
                                  </p:subTnLst>
                                </p:cTn>
                              </p:par>
                            </p:childTnLst>
                          </p:cTn>
                        </p:par>
                      </p:childTnLst>
                    </p:cTn>
                  </p:par>
                  <p:par>
                    <p:cTn id="11" fill="hold">
                      <p:stCondLst>
                        <p:cond delay="indefinite"/>
                      </p:stCondLst>
                      <p:childTnLst>
                        <p:par>
                          <p:cTn id="12" fill="hold">
                            <p:stCondLst>
                              <p:cond delay="0"/>
                            </p:stCondLst>
                            <p:childTnLst>
                              <p:par>
                                <p:cTn id="13" presetID="2" presetClass="entr" presetSubtype="6"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1+#ppt_w/2"/>
                                          </p:val>
                                        </p:tav>
                                        <p:tav tm="100000">
                                          <p:val>
                                            <p:strVal val="#ppt_x"/>
                                          </p:val>
                                        </p:tav>
                                      </p:tavLst>
                                    </p:anim>
                                    <p:anim calcmode="lin" valueType="num">
                                      <p:cBhvr additive="base">
                                        <p:cTn id="16" dur="500" fill="hold"/>
                                        <p:tgtEl>
                                          <p:spTgt spid="48"/>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3" name="Jungle Menu Command.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 Box 3"/>
          <p:cNvSpPr txBox="1">
            <a:spLocks noChangeArrowheads="1"/>
          </p:cNvSpPr>
          <p:nvPr/>
        </p:nvSpPr>
        <p:spPr bwMode="auto">
          <a:xfrm>
            <a:off x="762000" y="2514600"/>
            <a:ext cx="15494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2800">
                <a:latin typeface="Symbol" pitchFamily="18" charset="2"/>
              </a:rPr>
              <a:t>l</a:t>
            </a:r>
            <a:r>
              <a:rPr lang="en-US" sz="2800">
                <a:latin typeface="Times New Roman" pitchFamily="18" charset="0"/>
              </a:rPr>
              <a:t> = </a:t>
            </a:r>
            <a:r>
              <a:rPr lang="en-US" sz="2800"/>
              <a:t>h/mu</a:t>
            </a:r>
          </a:p>
        </p:txBody>
      </p:sp>
      <p:sp>
        <p:nvSpPr>
          <p:cNvPr id="38916" name="Text Box 4"/>
          <p:cNvSpPr txBox="1">
            <a:spLocks noChangeArrowheads="1"/>
          </p:cNvSpPr>
          <p:nvPr/>
        </p:nvSpPr>
        <p:spPr bwMode="auto">
          <a:xfrm>
            <a:off x="765175" y="3062288"/>
            <a:ext cx="565785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800">
                <a:latin typeface="Symbol" pitchFamily="18" charset="2"/>
              </a:rPr>
              <a:t>l</a:t>
            </a:r>
            <a:r>
              <a:rPr lang="en-US" sz="2800">
                <a:latin typeface="Times New Roman" pitchFamily="18" charset="0"/>
              </a:rPr>
              <a:t> = </a:t>
            </a:r>
            <a:r>
              <a:rPr lang="en-US" sz="2800"/>
              <a:t>6.63 x 10</a:t>
            </a:r>
            <a:r>
              <a:rPr lang="en-US" sz="2800" baseline="30000"/>
              <a:t>-34</a:t>
            </a:r>
            <a:r>
              <a:rPr lang="en-US" sz="2800"/>
              <a:t> / (2.5 x 10</a:t>
            </a:r>
            <a:r>
              <a:rPr lang="en-US" sz="2800" baseline="30000"/>
              <a:t>-3</a:t>
            </a:r>
            <a:r>
              <a:rPr lang="en-US" sz="2800"/>
              <a:t> x 15.6)</a:t>
            </a:r>
          </a:p>
        </p:txBody>
      </p:sp>
      <p:sp>
        <p:nvSpPr>
          <p:cNvPr id="38917" name="Text Box 5"/>
          <p:cNvSpPr txBox="1">
            <a:spLocks noChangeArrowheads="1"/>
          </p:cNvSpPr>
          <p:nvPr/>
        </p:nvSpPr>
        <p:spPr bwMode="auto">
          <a:xfrm>
            <a:off x="760413" y="3595688"/>
            <a:ext cx="5386387"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2800">
                <a:latin typeface="Symbol" pitchFamily="18" charset="2"/>
              </a:rPr>
              <a:t>l</a:t>
            </a:r>
            <a:r>
              <a:rPr lang="en-US" sz="2800">
                <a:latin typeface="Times New Roman" pitchFamily="18" charset="0"/>
              </a:rPr>
              <a:t> = </a:t>
            </a:r>
            <a:r>
              <a:rPr lang="en-US" sz="2800"/>
              <a:t>1.7 x 10</a:t>
            </a:r>
            <a:r>
              <a:rPr lang="en-US" sz="2800" baseline="30000"/>
              <a:t>-32</a:t>
            </a:r>
            <a:r>
              <a:rPr lang="en-US" sz="2800"/>
              <a:t> m = 1.7 x 10</a:t>
            </a:r>
            <a:r>
              <a:rPr lang="en-US" sz="2800" baseline="30000"/>
              <a:t>-23</a:t>
            </a:r>
            <a:r>
              <a:rPr lang="en-US" sz="2800"/>
              <a:t> nm</a:t>
            </a:r>
          </a:p>
        </p:txBody>
      </p:sp>
      <p:grpSp>
        <p:nvGrpSpPr>
          <p:cNvPr id="38919" name="Group 7"/>
          <p:cNvGrpSpPr>
            <a:grpSpLocks/>
          </p:cNvGrpSpPr>
          <p:nvPr/>
        </p:nvGrpSpPr>
        <p:grpSpPr bwMode="auto">
          <a:xfrm>
            <a:off x="381000" y="228600"/>
            <a:ext cx="7588250" cy="2192338"/>
            <a:chOff x="240" y="144"/>
            <a:chExt cx="4780" cy="1381"/>
          </a:xfrm>
        </p:grpSpPr>
        <p:sp>
          <p:nvSpPr>
            <p:cNvPr id="38914" name="Text Box 2"/>
            <p:cNvSpPr txBox="1">
              <a:spLocks noChangeArrowheads="1"/>
            </p:cNvSpPr>
            <p:nvPr/>
          </p:nvSpPr>
          <p:spPr bwMode="auto">
            <a:xfrm>
              <a:off x="748" y="391"/>
              <a:ext cx="4272" cy="11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s-ES" sz="2800">
                  <a:solidFill>
                    <a:srgbClr val="3333CC"/>
                  </a:solidFill>
                  <a:cs typeface="Arial" pitchFamily="34" charset="0"/>
                </a:rPr>
                <a:t>¿Cuál es la longitud de onda de De Broglie (en nm) relacionada con una pelota de Ping-pong de 2.5 g viajando a 15.6 m/s? </a:t>
              </a:r>
            </a:p>
          </p:txBody>
        </p:sp>
        <p:graphicFrame>
          <p:nvGraphicFramePr>
            <p:cNvPr id="38918" name="Object 6"/>
            <p:cNvGraphicFramePr>
              <a:graphicFrameLocks noChangeAspect="1"/>
            </p:cNvGraphicFramePr>
            <p:nvPr/>
          </p:nvGraphicFramePr>
          <p:xfrm>
            <a:off x="240" y="144"/>
            <a:ext cx="539" cy="1031"/>
          </p:xfrm>
          <a:graphic>
            <a:graphicData uri="http://schemas.openxmlformats.org/presentationml/2006/ole">
              <p:oleObj spid="_x0000_s36869" name="Clip" r:id="rId3" imgW="856615" imgH="1637665" progId="">
                <p:embed/>
              </p:oleObj>
            </a:graphicData>
          </a:graphic>
        </p:graphicFrame>
      </p:grpSp>
      <p:sp>
        <p:nvSpPr>
          <p:cNvPr id="38920" name="Text Box 8"/>
          <p:cNvSpPr txBox="1">
            <a:spLocks noChangeArrowheads="1"/>
          </p:cNvSpPr>
          <p:nvPr/>
        </p:nvSpPr>
        <p:spPr bwMode="auto">
          <a:xfrm>
            <a:off x="4251325" y="2514600"/>
            <a:ext cx="1450975"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sz="2800"/>
              <a:t>m en kg</a:t>
            </a:r>
          </a:p>
        </p:txBody>
      </p:sp>
      <p:sp>
        <p:nvSpPr>
          <p:cNvPr id="38921" name="Text Box 9"/>
          <p:cNvSpPr txBox="1">
            <a:spLocks noChangeArrowheads="1"/>
          </p:cNvSpPr>
          <p:nvPr/>
        </p:nvSpPr>
        <p:spPr bwMode="auto">
          <a:xfrm>
            <a:off x="2760663" y="2514600"/>
            <a:ext cx="1420812"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2800"/>
              <a:t>h en J</a:t>
            </a:r>
            <a:r>
              <a:rPr lang="en-US" sz="2000">
                <a:cs typeface="Arial" pitchFamily="34" charset="0"/>
              </a:rPr>
              <a:t>•</a:t>
            </a:r>
            <a:r>
              <a:rPr lang="en-US" sz="2800"/>
              <a:t>s</a:t>
            </a:r>
          </a:p>
        </p:txBody>
      </p:sp>
      <p:sp>
        <p:nvSpPr>
          <p:cNvPr id="38922" name="Text Box 10"/>
          <p:cNvSpPr txBox="1">
            <a:spLocks noChangeArrowheads="1"/>
          </p:cNvSpPr>
          <p:nvPr/>
        </p:nvSpPr>
        <p:spPr bwMode="auto">
          <a:xfrm>
            <a:off x="5656263" y="2514600"/>
            <a:ext cx="1787525"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sz="2800"/>
              <a:t>u en (m/s)</a:t>
            </a:r>
          </a:p>
        </p:txBody>
      </p:sp>
      <p:sp>
        <p:nvSpPr>
          <p:cNvPr id="38923" name="Text Box 11"/>
          <p:cNvSpPr txBox="1">
            <a:spLocks noChangeArrowheads="1"/>
          </p:cNvSpPr>
          <p:nvPr/>
        </p:nvSpPr>
        <p:spPr bwMode="auto">
          <a:xfrm>
            <a:off x="8531225" y="6384925"/>
            <a:ext cx="5365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r>
              <a:rPr lang="en-US" sz="2000"/>
              <a:t>7.4</a:t>
            </a:r>
          </a:p>
        </p:txBody>
      </p:sp>
      <p:pic>
        <p:nvPicPr>
          <p:cNvPr id="38924" name="Picture 12" descr="D:\mhp\Common\MSShared\Clipart\std2prem\std2dir1\BD07623_.WM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477000" y="4038600"/>
            <a:ext cx="2438400" cy="21907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999128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anim calcmode="lin" valueType="num">
                                      <p:cBhvr additive="base">
                                        <p:cTn id="7" dur="500" fill="hold"/>
                                        <p:tgtEl>
                                          <p:spTgt spid="38915"/>
                                        </p:tgtEl>
                                        <p:attrNameLst>
                                          <p:attrName>ppt_x</p:attrName>
                                        </p:attrNameLst>
                                      </p:cBhvr>
                                      <p:tavLst>
                                        <p:tav tm="0">
                                          <p:val>
                                            <p:strVal val="0-#ppt_w/2"/>
                                          </p:val>
                                        </p:tav>
                                        <p:tav tm="100000">
                                          <p:val>
                                            <p:strVal val="#ppt_x"/>
                                          </p:val>
                                        </p:tav>
                                      </p:tavLst>
                                    </p:anim>
                                    <p:anim calcmode="lin" valueType="num">
                                      <p:cBhvr additive="base">
                                        <p:cTn id="8" dur="500" fill="hold"/>
                                        <p:tgtEl>
                                          <p:spTgt spid="3891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8921"/>
                                        </p:tgtEl>
                                        <p:attrNameLst>
                                          <p:attrName>style.visibility</p:attrName>
                                        </p:attrNameLst>
                                      </p:cBhvr>
                                      <p:to>
                                        <p:strVal val="visible"/>
                                      </p:to>
                                    </p:set>
                                    <p:anim calcmode="lin" valueType="num">
                                      <p:cBhvr additive="base">
                                        <p:cTn id="13" dur="500" fill="hold"/>
                                        <p:tgtEl>
                                          <p:spTgt spid="38921"/>
                                        </p:tgtEl>
                                        <p:attrNameLst>
                                          <p:attrName>ppt_x</p:attrName>
                                        </p:attrNameLst>
                                      </p:cBhvr>
                                      <p:tavLst>
                                        <p:tav tm="0">
                                          <p:val>
                                            <p:strVal val="1+#ppt_w/2"/>
                                          </p:val>
                                        </p:tav>
                                        <p:tav tm="100000">
                                          <p:val>
                                            <p:strVal val="#ppt_x"/>
                                          </p:val>
                                        </p:tav>
                                      </p:tavLst>
                                    </p:anim>
                                    <p:anim calcmode="lin" valueType="num">
                                      <p:cBhvr additive="base">
                                        <p:cTn id="14" dur="500" fill="hold"/>
                                        <p:tgtEl>
                                          <p:spTgt spid="3892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8920"/>
                                        </p:tgtEl>
                                        <p:attrNameLst>
                                          <p:attrName>style.visibility</p:attrName>
                                        </p:attrNameLst>
                                      </p:cBhvr>
                                      <p:to>
                                        <p:strVal val="visible"/>
                                      </p:to>
                                    </p:set>
                                    <p:anim calcmode="lin" valueType="num">
                                      <p:cBhvr additive="base">
                                        <p:cTn id="19" dur="500" fill="hold"/>
                                        <p:tgtEl>
                                          <p:spTgt spid="38920"/>
                                        </p:tgtEl>
                                        <p:attrNameLst>
                                          <p:attrName>ppt_x</p:attrName>
                                        </p:attrNameLst>
                                      </p:cBhvr>
                                      <p:tavLst>
                                        <p:tav tm="0">
                                          <p:val>
                                            <p:strVal val="1+#ppt_w/2"/>
                                          </p:val>
                                        </p:tav>
                                        <p:tav tm="100000">
                                          <p:val>
                                            <p:strVal val="#ppt_x"/>
                                          </p:val>
                                        </p:tav>
                                      </p:tavLst>
                                    </p:anim>
                                    <p:anim calcmode="lin" valueType="num">
                                      <p:cBhvr additive="base">
                                        <p:cTn id="20" dur="500" fill="hold"/>
                                        <p:tgtEl>
                                          <p:spTgt spid="3892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8922"/>
                                        </p:tgtEl>
                                        <p:attrNameLst>
                                          <p:attrName>style.visibility</p:attrName>
                                        </p:attrNameLst>
                                      </p:cBhvr>
                                      <p:to>
                                        <p:strVal val="visible"/>
                                      </p:to>
                                    </p:set>
                                    <p:anim calcmode="lin" valueType="num">
                                      <p:cBhvr additive="base">
                                        <p:cTn id="25" dur="500" fill="hold"/>
                                        <p:tgtEl>
                                          <p:spTgt spid="38922"/>
                                        </p:tgtEl>
                                        <p:attrNameLst>
                                          <p:attrName>ppt_x</p:attrName>
                                        </p:attrNameLst>
                                      </p:cBhvr>
                                      <p:tavLst>
                                        <p:tav tm="0">
                                          <p:val>
                                            <p:strVal val="1+#ppt_w/2"/>
                                          </p:val>
                                        </p:tav>
                                        <p:tav tm="100000">
                                          <p:val>
                                            <p:strVal val="#ppt_x"/>
                                          </p:val>
                                        </p:tav>
                                      </p:tavLst>
                                    </p:anim>
                                    <p:anim calcmode="lin" valueType="num">
                                      <p:cBhvr additive="base">
                                        <p:cTn id="26" dur="500" fill="hold"/>
                                        <p:tgtEl>
                                          <p:spTgt spid="3892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8916"/>
                                        </p:tgtEl>
                                        <p:attrNameLst>
                                          <p:attrName>style.visibility</p:attrName>
                                        </p:attrNameLst>
                                      </p:cBhvr>
                                      <p:to>
                                        <p:strVal val="visible"/>
                                      </p:to>
                                    </p:set>
                                    <p:anim calcmode="lin" valueType="num">
                                      <p:cBhvr additive="base">
                                        <p:cTn id="31" dur="500" fill="hold"/>
                                        <p:tgtEl>
                                          <p:spTgt spid="38916"/>
                                        </p:tgtEl>
                                        <p:attrNameLst>
                                          <p:attrName>ppt_x</p:attrName>
                                        </p:attrNameLst>
                                      </p:cBhvr>
                                      <p:tavLst>
                                        <p:tav tm="0">
                                          <p:val>
                                            <p:strVal val="0-#ppt_w/2"/>
                                          </p:val>
                                        </p:tav>
                                        <p:tav tm="100000">
                                          <p:val>
                                            <p:strVal val="#ppt_x"/>
                                          </p:val>
                                        </p:tav>
                                      </p:tavLst>
                                    </p:anim>
                                    <p:anim calcmode="lin" valueType="num">
                                      <p:cBhvr additive="base">
                                        <p:cTn id="32" dur="500" fill="hold"/>
                                        <p:tgtEl>
                                          <p:spTgt spid="3891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P spid="38916" grpId="0" autoUpdateAnimBg="0"/>
      <p:bldP spid="38917" grpId="0"/>
      <p:bldP spid="38920" grpId="0" autoUpdateAnimBg="0"/>
      <p:bldP spid="38921" grpId="0" autoUpdateAnimBg="0"/>
      <p:bldP spid="38922"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539552" y="548680"/>
            <a:ext cx="8136904" cy="1323439"/>
          </a:xfrm>
          <a:prstGeom prst="rect">
            <a:avLst/>
          </a:prstGeom>
        </p:spPr>
        <p:txBody>
          <a:bodyPr wrap="square">
            <a:spAutoFit/>
          </a:bodyPr>
          <a:lstStyle/>
          <a:p>
            <a:r>
              <a:rPr lang="es-PE" sz="2000" dirty="0" smtClean="0"/>
              <a:t>El color azul del cielo se debe a la dispersión de la </a:t>
            </a:r>
            <a:r>
              <a:rPr lang="es-PE" sz="2000" dirty="0" smtClean="0"/>
              <a:t>luz solar </a:t>
            </a:r>
            <a:r>
              <a:rPr lang="es-PE" sz="2000" dirty="0" smtClean="0"/>
              <a:t>por las moléculas del aire. La luz azul tiene una </a:t>
            </a:r>
            <a:r>
              <a:rPr lang="es-PE" sz="2000" dirty="0" smtClean="0"/>
              <a:t>frecuencia aproximada </a:t>
            </a:r>
            <a:r>
              <a:rPr lang="es-PE" sz="2000" dirty="0" smtClean="0"/>
              <a:t>de 7.5 × 10</a:t>
            </a:r>
            <a:r>
              <a:rPr lang="es-PE" sz="2000" baseline="30000" dirty="0" smtClean="0"/>
              <a:t>14</a:t>
            </a:r>
            <a:r>
              <a:rPr lang="es-PE" sz="2000" dirty="0" smtClean="0"/>
              <a:t> </a:t>
            </a:r>
            <a:r>
              <a:rPr lang="es-PE" sz="2000" dirty="0" err="1" smtClean="0"/>
              <a:t>Hz.</a:t>
            </a:r>
            <a:r>
              <a:rPr lang="es-PE" sz="2000" dirty="0" smtClean="0"/>
              <a:t> </a:t>
            </a:r>
            <a:r>
              <a:rPr lang="es-PE" sz="2000" i="1" dirty="0" smtClean="0"/>
              <a:t>a) Calcule la </a:t>
            </a:r>
            <a:r>
              <a:rPr lang="es-PE" sz="2000" i="1" dirty="0" smtClean="0"/>
              <a:t>longitud </a:t>
            </a:r>
            <a:r>
              <a:rPr lang="es-PE" sz="2000" dirty="0" smtClean="0"/>
              <a:t>de </a:t>
            </a:r>
            <a:r>
              <a:rPr lang="es-PE" sz="2000" dirty="0" smtClean="0"/>
              <a:t>onda, en </a:t>
            </a:r>
            <a:r>
              <a:rPr lang="es-PE" sz="2000" dirty="0" err="1" smtClean="0"/>
              <a:t>nm</a:t>
            </a:r>
            <a:r>
              <a:rPr lang="es-PE" sz="2000" dirty="0" smtClean="0"/>
              <a:t>, asociada a esta radiación. </a:t>
            </a:r>
            <a:r>
              <a:rPr lang="es-PE" sz="2000" i="1" dirty="0" smtClean="0"/>
              <a:t>b) </a:t>
            </a:r>
            <a:r>
              <a:rPr lang="es-PE" sz="2000" i="1" dirty="0" smtClean="0"/>
              <a:t>Calcule </a:t>
            </a:r>
            <a:r>
              <a:rPr lang="es-PE" sz="2000" dirty="0" smtClean="0"/>
              <a:t>la </a:t>
            </a:r>
            <a:r>
              <a:rPr lang="es-PE" sz="2000" dirty="0" smtClean="0"/>
              <a:t>energía, en </a:t>
            </a:r>
            <a:r>
              <a:rPr lang="es-PE" sz="2000" dirty="0" err="1" smtClean="0"/>
              <a:t>joules</a:t>
            </a:r>
            <a:r>
              <a:rPr lang="es-PE" sz="2000" dirty="0" smtClean="0"/>
              <a:t>, de un solo fotón asociado a esta frecuencia.</a:t>
            </a:r>
            <a:endParaRPr lang="es-PE" sz="2000" dirty="0"/>
          </a:p>
        </p:txBody>
      </p:sp>
      <p:pic>
        <p:nvPicPr>
          <p:cNvPr id="253954" name="Picture 2"/>
          <p:cNvPicPr>
            <a:picLocks noChangeAspect="1" noChangeArrowheads="1"/>
          </p:cNvPicPr>
          <p:nvPr/>
        </p:nvPicPr>
        <p:blipFill>
          <a:blip r:embed="rId2" cstate="print"/>
          <a:srcRect/>
          <a:stretch>
            <a:fillRect/>
          </a:stretch>
        </p:blipFill>
        <p:spPr bwMode="auto">
          <a:xfrm>
            <a:off x="1403648" y="2420888"/>
            <a:ext cx="1224136" cy="792088"/>
          </a:xfrm>
          <a:prstGeom prst="rect">
            <a:avLst/>
          </a:prstGeom>
          <a:noFill/>
          <a:ln w="9525">
            <a:noFill/>
            <a:miter lim="800000"/>
            <a:headEnd/>
            <a:tailEnd/>
          </a:ln>
        </p:spPr>
      </p:pic>
      <p:sp>
        <p:nvSpPr>
          <p:cNvPr id="4" name="3 CuadroTexto"/>
          <p:cNvSpPr txBox="1"/>
          <p:nvPr/>
        </p:nvSpPr>
        <p:spPr>
          <a:xfrm>
            <a:off x="755576" y="2132856"/>
            <a:ext cx="1043876" cy="369332"/>
          </a:xfrm>
          <a:prstGeom prst="rect">
            <a:avLst/>
          </a:prstGeom>
          <a:noFill/>
        </p:spPr>
        <p:txBody>
          <a:bodyPr wrap="none" rtlCol="0">
            <a:spAutoFit/>
          </a:bodyPr>
          <a:lstStyle/>
          <a:p>
            <a:r>
              <a:rPr lang="es-PE" dirty="0" smtClean="0"/>
              <a:t>Solución:</a:t>
            </a:r>
            <a:endParaRPr lang="es-PE" dirty="0"/>
          </a:p>
        </p:txBody>
      </p:sp>
      <p:sp>
        <p:nvSpPr>
          <p:cNvPr id="5" name="4 CuadroTexto"/>
          <p:cNvSpPr txBox="1"/>
          <p:nvPr/>
        </p:nvSpPr>
        <p:spPr>
          <a:xfrm>
            <a:off x="827584" y="2564904"/>
            <a:ext cx="433132" cy="369332"/>
          </a:xfrm>
          <a:prstGeom prst="rect">
            <a:avLst/>
          </a:prstGeom>
          <a:noFill/>
        </p:spPr>
        <p:txBody>
          <a:bodyPr wrap="none" rtlCol="0">
            <a:spAutoFit/>
          </a:bodyPr>
          <a:lstStyle/>
          <a:p>
            <a:r>
              <a:rPr lang="es-PE" dirty="0" smtClean="0"/>
              <a:t>A: </a:t>
            </a:r>
            <a:endParaRPr lang="es-PE" dirty="0"/>
          </a:p>
        </p:txBody>
      </p:sp>
      <p:pic>
        <p:nvPicPr>
          <p:cNvPr id="253955" name="Picture 3"/>
          <p:cNvPicPr>
            <a:picLocks noChangeAspect="1" noChangeArrowheads="1"/>
          </p:cNvPicPr>
          <p:nvPr/>
        </p:nvPicPr>
        <p:blipFill>
          <a:blip r:embed="rId3" cstate="print"/>
          <a:srcRect/>
          <a:stretch>
            <a:fillRect/>
          </a:stretch>
        </p:blipFill>
        <p:spPr bwMode="auto">
          <a:xfrm>
            <a:off x="3347863" y="2420888"/>
            <a:ext cx="4068907" cy="1296144"/>
          </a:xfrm>
          <a:prstGeom prst="rect">
            <a:avLst/>
          </a:prstGeom>
          <a:noFill/>
          <a:ln w="9525">
            <a:noFill/>
            <a:miter lim="800000"/>
            <a:headEnd/>
            <a:tailEnd/>
          </a:ln>
        </p:spPr>
      </p:pic>
      <p:sp>
        <p:nvSpPr>
          <p:cNvPr id="7" name="6 CuadroTexto"/>
          <p:cNvSpPr txBox="1"/>
          <p:nvPr/>
        </p:nvSpPr>
        <p:spPr>
          <a:xfrm>
            <a:off x="899592" y="4437112"/>
            <a:ext cx="425116" cy="369332"/>
          </a:xfrm>
          <a:prstGeom prst="rect">
            <a:avLst/>
          </a:prstGeom>
          <a:noFill/>
        </p:spPr>
        <p:txBody>
          <a:bodyPr wrap="none" rtlCol="0">
            <a:spAutoFit/>
          </a:bodyPr>
          <a:lstStyle/>
          <a:p>
            <a:r>
              <a:rPr lang="es-PE" dirty="0" smtClean="0"/>
              <a:t>B</a:t>
            </a:r>
            <a:r>
              <a:rPr lang="es-PE" dirty="0" smtClean="0"/>
              <a:t>: </a:t>
            </a:r>
            <a:endParaRPr lang="es-PE" dirty="0"/>
          </a:p>
        </p:txBody>
      </p:sp>
      <p:pic>
        <p:nvPicPr>
          <p:cNvPr id="253956" name="Picture 4"/>
          <p:cNvPicPr>
            <a:picLocks noChangeAspect="1" noChangeArrowheads="1"/>
          </p:cNvPicPr>
          <p:nvPr/>
        </p:nvPicPr>
        <p:blipFill>
          <a:blip r:embed="rId4" cstate="print"/>
          <a:srcRect/>
          <a:stretch>
            <a:fillRect/>
          </a:stretch>
        </p:blipFill>
        <p:spPr bwMode="auto">
          <a:xfrm>
            <a:off x="1547663" y="4365104"/>
            <a:ext cx="903373" cy="432048"/>
          </a:xfrm>
          <a:prstGeom prst="rect">
            <a:avLst/>
          </a:prstGeom>
          <a:noFill/>
          <a:ln w="9525">
            <a:noFill/>
            <a:miter lim="800000"/>
            <a:headEnd/>
            <a:tailEnd/>
          </a:ln>
        </p:spPr>
      </p:pic>
      <p:pic>
        <p:nvPicPr>
          <p:cNvPr id="253957" name="Picture 5"/>
          <p:cNvPicPr>
            <a:picLocks noChangeAspect="1" noChangeArrowheads="1"/>
          </p:cNvPicPr>
          <p:nvPr/>
        </p:nvPicPr>
        <p:blipFill>
          <a:blip r:embed="rId5" cstate="print"/>
          <a:srcRect/>
          <a:stretch>
            <a:fillRect/>
          </a:stretch>
        </p:blipFill>
        <p:spPr bwMode="auto">
          <a:xfrm>
            <a:off x="2987824" y="4293096"/>
            <a:ext cx="5544616" cy="648072"/>
          </a:xfrm>
          <a:prstGeom prst="rect">
            <a:avLst/>
          </a:prstGeom>
          <a:noFill/>
          <a:ln w="9525">
            <a:noFill/>
            <a:miter lim="800000"/>
            <a:headEnd/>
            <a:tailEnd/>
          </a:ln>
        </p:spPr>
      </p:pic>
      <p:sp>
        <p:nvSpPr>
          <p:cNvPr id="253961" name="AutoShape 9" descr="1\,{\mathrm  {Hz}}={\frac  {1}{{\mathrm  {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253963" name="AutoShape 11" descr="1\,{\mathrm  {Hz}}={\frac  {1}{{\mathrm  {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3955"/>
                                        </p:tgtEl>
                                        <p:attrNameLst>
                                          <p:attrName>style.visibility</p:attrName>
                                        </p:attrNameLst>
                                      </p:cBhvr>
                                      <p:to>
                                        <p:strVal val="visible"/>
                                      </p:to>
                                    </p:set>
                                    <p:animEffect transition="in" filter="wipe(down)">
                                      <p:cBhvr>
                                        <p:cTn id="7" dur="500"/>
                                        <p:tgtEl>
                                          <p:spTgt spid="25395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3957"/>
                                        </p:tgtEl>
                                        <p:attrNameLst>
                                          <p:attrName>style.visibility</p:attrName>
                                        </p:attrNameLst>
                                      </p:cBhvr>
                                      <p:to>
                                        <p:strVal val="visible"/>
                                      </p:to>
                                    </p:set>
                                    <p:anim calcmode="lin" valueType="num">
                                      <p:cBhvr additive="base">
                                        <p:cTn id="12" dur="500" fill="hold"/>
                                        <p:tgtEl>
                                          <p:spTgt spid="253957"/>
                                        </p:tgtEl>
                                        <p:attrNameLst>
                                          <p:attrName>ppt_x</p:attrName>
                                        </p:attrNameLst>
                                      </p:cBhvr>
                                      <p:tavLst>
                                        <p:tav tm="0">
                                          <p:val>
                                            <p:strVal val="#ppt_x"/>
                                          </p:val>
                                        </p:tav>
                                        <p:tav tm="100000">
                                          <p:val>
                                            <p:strVal val="#ppt_x"/>
                                          </p:val>
                                        </p:tav>
                                      </p:tavLst>
                                    </p:anim>
                                    <p:anim calcmode="lin" valueType="num">
                                      <p:cBhvr additive="base">
                                        <p:cTn id="13" dur="500" fill="hold"/>
                                        <p:tgtEl>
                                          <p:spTgt spid="2539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827584" y="836712"/>
            <a:ext cx="7632848" cy="1200329"/>
          </a:xfrm>
          <a:prstGeom prst="rect">
            <a:avLst/>
          </a:prstGeom>
        </p:spPr>
        <p:txBody>
          <a:bodyPr wrap="square">
            <a:spAutoFit/>
          </a:bodyPr>
          <a:lstStyle/>
          <a:p>
            <a:pPr algn="just"/>
            <a:r>
              <a:rPr lang="es-PE" dirty="0" smtClean="0"/>
              <a:t>Los protones pueden acelerarse a velocidades cercanas </a:t>
            </a:r>
            <a:r>
              <a:rPr lang="es-PE" dirty="0" smtClean="0"/>
              <a:t>a las </a:t>
            </a:r>
            <a:r>
              <a:rPr lang="es-PE" dirty="0" smtClean="0"/>
              <a:t>de la luz en los aceleradores de partículas. Estime </a:t>
            </a:r>
            <a:r>
              <a:rPr lang="es-PE" dirty="0" smtClean="0"/>
              <a:t>la longitud </a:t>
            </a:r>
            <a:r>
              <a:rPr lang="es-PE" dirty="0" smtClean="0"/>
              <a:t>de onda (en </a:t>
            </a:r>
            <a:r>
              <a:rPr lang="es-PE" dirty="0" err="1" smtClean="0"/>
              <a:t>nm</a:t>
            </a:r>
            <a:r>
              <a:rPr lang="es-PE" dirty="0" smtClean="0"/>
              <a:t>) de un protón que se </a:t>
            </a:r>
            <a:r>
              <a:rPr lang="es-PE" dirty="0" smtClean="0"/>
              <a:t>desplaza a </a:t>
            </a:r>
            <a:r>
              <a:rPr lang="es-PE" dirty="0" smtClean="0"/>
              <a:t>2.90 × 10</a:t>
            </a:r>
            <a:r>
              <a:rPr lang="es-PE" baseline="30000" dirty="0" smtClean="0"/>
              <a:t>8</a:t>
            </a:r>
            <a:r>
              <a:rPr lang="es-PE" dirty="0" smtClean="0"/>
              <a:t> m/s. (La masa de un protón es de 1.673 ×</a:t>
            </a:r>
          </a:p>
          <a:p>
            <a:r>
              <a:rPr lang="es-PE" dirty="0" smtClean="0"/>
              <a:t>10</a:t>
            </a:r>
            <a:r>
              <a:rPr lang="es-PE" baseline="30000" dirty="0" smtClean="0"/>
              <a:t>–27 </a:t>
            </a:r>
            <a:r>
              <a:rPr lang="es-PE" dirty="0" smtClean="0"/>
              <a:t>kg.)</a:t>
            </a:r>
            <a:endParaRPr lang="es-PE" dirty="0"/>
          </a:p>
        </p:txBody>
      </p:sp>
      <p:pic>
        <p:nvPicPr>
          <p:cNvPr id="256002" name="Picture 2"/>
          <p:cNvPicPr>
            <a:picLocks noChangeAspect="1" noChangeArrowheads="1"/>
          </p:cNvPicPr>
          <p:nvPr/>
        </p:nvPicPr>
        <p:blipFill>
          <a:blip r:embed="rId2" cstate="print"/>
          <a:srcRect/>
          <a:stretch>
            <a:fillRect/>
          </a:stretch>
        </p:blipFill>
        <p:spPr bwMode="auto">
          <a:xfrm>
            <a:off x="2051720" y="2636912"/>
            <a:ext cx="5687860" cy="1996802"/>
          </a:xfrm>
          <a:prstGeom prst="rect">
            <a:avLst/>
          </a:prstGeom>
          <a:noFill/>
          <a:ln w="9525">
            <a:noFill/>
            <a:miter lim="800000"/>
            <a:headEnd/>
            <a:tailEnd/>
          </a:ln>
        </p:spPr>
      </p:pic>
      <p:pic>
        <p:nvPicPr>
          <p:cNvPr id="256003" name="Picture 3"/>
          <p:cNvPicPr>
            <a:picLocks noChangeAspect="1" noChangeArrowheads="1"/>
          </p:cNvPicPr>
          <p:nvPr/>
        </p:nvPicPr>
        <p:blipFill>
          <a:blip r:embed="rId3" cstate="print"/>
          <a:srcRect/>
          <a:stretch>
            <a:fillRect/>
          </a:stretch>
        </p:blipFill>
        <p:spPr bwMode="auto">
          <a:xfrm>
            <a:off x="2411760" y="4797152"/>
            <a:ext cx="4918700" cy="115212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6002"/>
                                        </p:tgtEl>
                                        <p:attrNameLst>
                                          <p:attrName>style.visibility</p:attrName>
                                        </p:attrNameLst>
                                      </p:cBhvr>
                                      <p:to>
                                        <p:strVal val="visible"/>
                                      </p:to>
                                    </p:set>
                                    <p:animEffect transition="in" filter="wipe(down)">
                                      <p:cBhvr>
                                        <p:cTn id="7" dur="500"/>
                                        <p:tgtEl>
                                          <p:spTgt spid="256002"/>
                                        </p:tgtEl>
                                      </p:cBhvr>
                                    </p:animEffect>
                                  </p:childTnLst>
                                </p:cTn>
                              </p:par>
                              <p:par>
                                <p:cTn id="8" presetID="22" presetClass="entr" presetSubtype="4" fill="hold" nodeType="withEffect">
                                  <p:stCondLst>
                                    <p:cond delay="0"/>
                                  </p:stCondLst>
                                  <p:childTnLst>
                                    <p:set>
                                      <p:cBhvr>
                                        <p:cTn id="9" dur="1" fill="hold">
                                          <p:stCondLst>
                                            <p:cond delay="0"/>
                                          </p:stCondLst>
                                        </p:cTn>
                                        <p:tgtEl>
                                          <p:spTgt spid="256003"/>
                                        </p:tgtEl>
                                        <p:attrNameLst>
                                          <p:attrName>style.visibility</p:attrName>
                                        </p:attrNameLst>
                                      </p:cBhvr>
                                      <p:to>
                                        <p:strVal val="visible"/>
                                      </p:to>
                                    </p:set>
                                    <p:animEffect transition="in" filter="wipe(down)">
                                      <p:cBhvr>
                                        <p:cTn id="10" dur="500"/>
                                        <p:tgtEl>
                                          <p:spTgt spid="256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467544" y="548680"/>
            <a:ext cx="8136904" cy="1200329"/>
          </a:xfrm>
          <a:prstGeom prst="rect">
            <a:avLst/>
          </a:prstGeom>
        </p:spPr>
        <p:txBody>
          <a:bodyPr wrap="square">
            <a:spAutoFit/>
          </a:bodyPr>
          <a:lstStyle/>
          <a:p>
            <a:r>
              <a:rPr lang="es-PE" dirty="0" smtClean="0"/>
              <a:t>La función de trabajo del potasio es de 3.68 × 10</a:t>
            </a:r>
            <a:r>
              <a:rPr lang="es-PE" baseline="30000" dirty="0" smtClean="0"/>
              <a:t>−19 </a:t>
            </a:r>
            <a:r>
              <a:rPr lang="es-PE" dirty="0" smtClean="0"/>
              <a:t>J. </a:t>
            </a:r>
            <a:r>
              <a:rPr lang="es-PE" i="1" dirty="0" smtClean="0"/>
              <a:t>a</a:t>
            </a:r>
            <a:r>
              <a:rPr lang="es-PE" i="1" dirty="0" smtClean="0"/>
              <a:t>)</a:t>
            </a:r>
            <a:r>
              <a:rPr lang="es-PE" dirty="0" smtClean="0"/>
              <a:t>¿</a:t>
            </a:r>
            <a:r>
              <a:rPr lang="es-PE" dirty="0" smtClean="0"/>
              <a:t>Cuál es la frecuencia mínima de luz necesaria para </a:t>
            </a:r>
            <a:r>
              <a:rPr lang="es-PE" dirty="0" smtClean="0"/>
              <a:t>expulsar los </a:t>
            </a:r>
            <a:r>
              <a:rPr lang="es-PE" dirty="0" smtClean="0"/>
              <a:t>electrones del metal? </a:t>
            </a:r>
            <a:r>
              <a:rPr lang="es-PE" i="1" dirty="0" smtClean="0"/>
              <a:t>b) Calcule la energía </a:t>
            </a:r>
            <a:r>
              <a:rPr lang="es-PE" i="1" dirty="0" smtClean="0"/>
              <a:t>cinética </a:t>
            </a:r>
            <a:r>
              <a:rPr lang="es-PE" dirty="0" smtClean="0"/>
              <a:t>de </a:t>
            </a:r>
            <a:r>
              <a:rPr lang="es-PE" dirty="0" smtClean="0"/>
              <a:t>los electrones expulsados cuando se usa una luz </a:t>
            </a:r>
            <a:r>
              <a:rPr lang="es-PE" dirty="0" smtClean="0"/>
              <a:t>de frecuencia </a:t>
            </a:r>
            <a:r>
              <a:rPr lang="es-PE" dirty="0" smtClean="0"/>
              <a:t>de 8.62 × 10</a:t>
            </a:r>
            <a:r>
              <a:rPr lang="es-PE" baseline="30000" dirty="0" smtClean="0"/>
              <a:t>14</a:t>
            </a:r>
            <a:r>
              <a:rPr lang="es-PE" dirty="0" smtClean="0"/>
              <a:t> s</a:t>
            </a:r>
            <a:r>
              <a:rPr lang="es-PE" baseline="30000" dirty="0" smtClean="0"/>
              <a:t>−1</a:t>
            </a:r>
            <a:r>
              <a:rPr lang="es-PE" dirty="0" smtClean="0"/>
              <a:t> para irradiar.</a:t>
            </a:r>
            <a:endParaRPr lang="es-PE" dirty="0"/>
          </a:p>
        </p:txBody>
      </p:sp>
      <p:pic>
        <p:nvPicPr>
          <p:cNvPr id="254978" name="Picture 2"/>
          <p:cNvPicPr>
            <a:picLocks noChangeAspect="1" noChangeArrowheads="1"/>
          </p:cNvPicPr>
          <p:nvPr/>
        </p:nvPicPr>
        <p:blipFill>
          <a:blip r:embed="rId2" cstate="print"/>
          <a:srcRect/>
          <a:stretch>
            <a:fillRect/>
          </a:stretch>
        </p:blipFill>
        <p:spPr bwMode="auto">
          <a:xfrm>
            <a:off x="3275856" y="1628800"/>
            <a:ext cx="2551141" cy="576064"/>
          </a:xfrm>
          <a:prstGeom prst="rect">
            <a:avLst/>
          </a:prstGeom>
          <a:noFill/>
          <a:ln w="9525">
            <a:noFill/>
            <a:miter lim="800000"/>
            <a:headEnd/>
            <a:tailEnd/>
          </a:ln>
        </p:spPr>
      </p:pic>
      <p:pic>
        <p:nvPicPr>
          <p:cNvPr id="254979" name="Picture 3"/>
          <p:cNvPicPr>
            <a:picLocks noChangeAspect="1" noChangeArrowheads="1"/>
          </p:cNvPicPr>
          <p:nvPr/>
        </p:nvPicPr>
        <p:blipFill>
          <a:blip r:embed="rId3" cstate="print"/>
          <a:srcRect/>
          <a:stretch>
            <a:fillRect/>
          </a:stretch>
        </p:blipFill>
        <p:spPr bwMode="auto">
          <a:xfrm>
            <a:off x="1907704" y="2708920"/>
            <a:ext cx="4721531" cy="1135558"/>
          </a:xfrm>
          <a:prstGeom prst="rect">
            <a:avLst/>
          </a:prstGeom>
          <a:noFill/>
          <a:ln w="9525">
            <a:noFill/>
            <a:miter lim="800000"/>
            <a:headEnd/>
            <a:tailEnd/>
          </a:ln>
        </p:spPr>
      </p:pic>
      <p:sp>
        <p:nvSpPr>
          <p:cNvPr id="5" name="4 CuadroTexto"/>
          <p:cNvSpPr txBox="1"/>
          <p:nvPr/>
        </p:nvSpPr>
        <p:spPr>
          <a:xfrm>
            <a:off x="827584" y="2564904"/>
            <a:ext cx="410690" cy="369332"/>
          </a:xfrm>
          <a:prstGeom prst="rect">
            <a:avLst/>
          </a:prstGeom>
          <a:noFill/>
        </p:spPr>
        <p:txBody>
          <a:bodyPr wrap="none" rtlCol="0">
            <a:spAutoFit/>
          </a:bodyPr>
          <a:lstStyle/>
          <a:p>
            <a:r>
              <a:rPr lang="es-PE" dirty="0" smtClean="0"/>
              <a:t>a</a:t>
            </a:r>
            <a:r>
              <a:rPr lang="es-PE" dirty="0" smtClean="0"/>
              <a:t>: </a:t>
            </a:r>
            <a:endParaRPr lang="es-PE" dirty="0"/>
          </a:p>
        </p:txBody>
      </p:sp>
      <p:sp>
        <p:nvSpPr>
          <p:cNvPr id="6" name="5 CuadroTexto"/>
          <p:cNvSpPr txBox="1"/>
          <p:nvPr/>
        </p:nvSpPr>
        <p:spPr>
          <a:xfrm>
            <a:off x="827584" y="4509120"/>
            <a:ext cx="421910" cy="369332"/>
          </a:xfrm>
          <a:prstGeom prst="rect">
            <a:avLst/>
          </a:prstGeom>
          <a:noFill/>
        </p:spPr>
        <p:txBody>
          <a:bodyPr wrap="none" rtlCol="0">
            <a:spAutoFit/>
          </a:bodyPr>
          <a:lstStyle/>
          <a:p>
            <a:r>
              <a:rPr lang="es-PE" dirty="0" smtClean="0"/>
              <a:t>b</a:t>
            </a:r>
            <a:r>
              <a:rPr lang="es-PE" dirty="0" smtClean="0"/>
              <a:t>: </a:t>
            </a:r>
            <a:endParaRPr lang="es-PE" dirty="0"/>
          </a:p>
        </p:txBody>
      </p:sp>
      <p:pic>
        <p:nvPicPr>
          <p:cNvPr id="254980" name="Picture 4"/>
          <p:cNvPicPr>
            <a:picLocks noChangeAspect="1" noChangeArrowheads="1"/>
          </p:cNvPicPr>
          <p:nvPr/>
        </p:nvPicPr>
        <p:blipFill>
          <a:blip r:embed="rId4" cstate="print"/>
          <a:srcRect/>
          <a:stretch>
            <a:fillRect/>
          </a:stretch>
        </p:blipFill>
        <p:spPr bwMode="auto">
          <a:xfrm>
            <a:off x="2339752" y="4149080"/>
            <a:ext cx="5088858" cy="136815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979"/>
                                        </p:tgtEl>
                                        <p:attrNameLst>
                                          <p:attrName>style.visibility</p:attrName>
                                        </p:attrNameLst>
                                      </p:cBhvr>
                                      <p:to>
                                        <p:strVal val="visible"/>
                                      </p:to>
                                    </p:set>
                                    <p:animEffect transition="in" filter="fade">
                                      <p:cBhvr>
                                        <p:cTn id="7" dur="2000"/>
                                        <p:tgtEl>
                                          <p:spTgt spid="2549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4980"/>
                                        </p:tgtEl>
                                        <p:attrNameLst>
                                          <p:attrName>style.visibility</p:attrName>
                                        </p:attrNameLst>
                                      </p:cBhvr>
                                      <p:to>
                                        <p:strVal val="visible"/>
                                      </p:to>
                                    </p:set>
                                    <p:animEffect transition="in" filter="fade">
                                      <p:cBhvr>
                                        <p:cTn id="12" dur="2000"/>
                                        <p:tgtEl>
                                          <p:spTgt spid="254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075" name="Picture 3"/>
          <p:cNvPicPr>
            <a:picLocks noChangeAspect="1" noChangeArrowheads="1"/>
          </p:cNvPicPr>
          <p:nvPr/>
        </p:nvPicPr>
        <p:blipFill>
          <a:blip r:embed="rId2" cstate="print"/>
          <a:srcRect/>
          <a:stretch>
            <a:fillRect/>
          </a:stretch>
        </p:blipFill>
        <p:spPr bwMode="auto">
          <a:xfrm>
            <a:off x="899592" y="764704"/>
            <a:ext cx="7200800" cy="2045682"/>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099" name="Picture 3"/>
          <p:cNvPicPr>
            <a:picLocks noChangeAspect="1" noChangeArrowheads="1"/>
          </p:cNvPicPr>
          <p:nvPr/>
        </p:nvPicPr>
        <p:blipFill>
          <a:blip r:embed="rId2" cstate="print"/>
          <a:srcRect/>
          <a:stretch>
            <a:fillRect/>
          </a:stretch>
        </p:blipFill>
        <p:spPr bwMode="auto">
          <a:xfrm>
            <a:off x="827584" y="548680"/>
            <a:ext cx="7200800" cy="5642809"/>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3010</TotalTime>
  <Words>2416</Words>
  <Application>Microsoft Office PowerPoint</Application>
  <PresentationFormat>Presentación en pantalla (4:3)</PresentationFormat>
  <Paragraphs>230</Paragraphs>
  <Slides>95</Slides>
  <Notes>2</Notes>
  <HiddenSlides>0</HiddenSlides>
  <MMClips>0</MMClips>
  <ScaleCrop>false</ScaleCrop>
  <HeadingPairs>
    <vt:vector size="6" baseType="variant">
      <vt:variant>
        <vt:lpstr>Tema</vt:lpstr>
      </vt:variant>
      <vt:variant>
        <vt:i4>1</vt:i4>
      </vt:variant>
      <vt:variant>
        <vt:lpstr>Servidores OLE incrustados</vt:lpstr>
      </vt:variant>
      <vt:variant>
        <vt:i4>2</vt:i4>
      </vt:variant>
      <vt:variant>
        <vt:lpstr>Títulos de diapositiva</vt:lpstr>
      </vt:variant>
      <vt:variant>
        <vt:i4>95</vt:i4>
      </vt:variant>
    </vt:vector>
  </HeadingPairs>
  <TitlesOfParts>
    <vt:vector size="98" baseType="lpstr">
      <vt:lpstr>Tema de Office</vt:lpstr>
      <vt:lpstr>Equation</vt:lpstr>
      <vt:lpstr>Clip</vt:lpstr>
      <vt:lpstr>Estructura electrónica de los átomos</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lpstr>Diapositiva 26</vt:lpstr>
      <vt:lpstr>Diapositiva 27</vt:lpstr>
      <vt:lpstr>Diapositiva 28</vt:lpstr>
      <vt:lpstr>Diapositiva 29</vt:lpstr>
      <vt:lpstr>Diapositiva 30</vt:lpstr>
      <vt:lpstr>Diapositiva 31</vt:lpstr>
      <vt:lpstr>Diapositiva 32</vt:lpstr>
      <vt:lpstr>Diapositiva 33</vt:lpstr>
      <vt:lpstr>Diapositiva 34</vt:lpstr>
      <vt:lpstr>Diapositiva 35</vt:lpstr>
      <vt:lpstr>Diapositiva 36</vt:lpstr>
      <vt:lpstr>Diapositiva 37</vt:lpstr>
      <vt:lpstr>Diapositiva 38</vt:lpstr>
      <vt:lpstr>Diapositiva 39</vt:lpstr>
      <vt:lpstr>Diapositiva 40</vt:lpstr>
      <vt:lpstr>Diapositiva 41</vt:lpstr>
      <vt:lpstr>Diapositiva 42</vt:lpstr>
      <vt:lpstr>Diapositiva 43</vt:lpstr>
      <vt:lpstr>MODELO DE RUTHERFORD Y FÍSICA CLÁSICA </vt:lpstr>
      <vt:lpstr>Diapositiva 45</vt:lpstr>
      <vt:lpstr>Postulados de la teoría atómica de Bohr</vt:lpstr>
      <vt:lpstr>Diapositiva 47</vt:lpstr>
      <vt:lpstr>Diapositiva 48</vt:lpstr>
      <vt:lpstr>Diapositiva 49</vt:lpstr>
      <vt:lpstr>Diapositiva 50</vt:lpstr>
      <vt:lpstr>Diapositiva 51</vt:lpstr>
      <vt:lpstr>Diapositiva 52</vt:lpstr>
      <vt:lpstr>Diapositiva 53</vt:lpstr>
      <vt:lpstr>Modelo mecano-cuántico</vt:lpstr>
      <vt:lpstr>Modelo actual del átomo</vt:lpstr>
      <vt:lpstr>Modelo actual del átomo</vt:lpstr>
      <vt:lpstr>Diapositiva 57</vt:lpstr>
      <vt:lpstr>Modelo actual del átomo</vt:lpstr>
      <vt:lpstr>Diapositiva 59</vt:lpstr>
      <vt:lpstr>Diapositiva 60</vt:lpstr>
      <vt:lpstr>Diapositiva 61</vt:lpstr>
      <vt:lpstr>Diapositiva 62</vt:lpstr>
      <vt:lpstr>La probabilidad de localizar al electrón respecto al núcleo</vt:lpstr>
      <vt:lpstr>La distribución radial de la probabilidad de localizar al electrón respecto al núcleo</vt:lpstr>
      <vt:lpstr>EL CONTORNO DE PROBABILIDAD</vt:lpstr>
      <vt:lpstr>Resumen</vt:lpstr>
      <vt:lpstr>Diapositiva 67</vt:lpstr>
      <vt:lpstr>Orbitales atómicos, números cuánticos</vt:lpstr>
      <vt:lpstr>Orbitales atómicos, números cuánticos</vt:lpstr>
      <vt:lpstr>Orbitales atómicos, números cuánticos</vt:lpstr>
      <vt:lpstr>Orbitales atómicos, números cuánticos</vt:lpstr>
      <vt:lpstr>Orbitales atómicos, números cuánticos</vt:lpstr>
      <vt:lpstr>Orbitales atómicos, números cuánticos</vt:lpstr>
      <vt:lpstr>Orbitales atómicos, números cuánticos</vt:lpstr>
      <vt:lpstr>Orbitales p</vt:lpstr>
      <vt:lpstr>Orbitales atómicos, números cuánticos</vt:lpstr>
      <vt:lpstr>Diapositiva 77</vt:lpstr>
      <vt:lpstr>Diapositiva 78</vt:lpstr>
      <vt:lpstr>Diapositiva 79</vt:lpstr>
      <vt:lpstr>Diapositiva 80</vt:lpstr>
      <vt:lpstr>Diapositiva 81</vt:lpstr>
      <vt:lpstr>Diapositiva 82</vt:lpstr>
      <vt:lpstr>Diapositiva 83</vt:lpstr>
      <vt:lpstr>Diapositiva 84</vt:lpstr>
      <vt:lpstr>Diapositiva 85</vt:lpstr>
      <vt:lpstr>Diapositiva 86</vt:lpstr>
      <vt:lpstr>Diapositiva 87</vt:lpstr>
      <vt:lpstr>Diapositiva 88</vt:lpstr>
      <vt:lpstr>Diapositiva 89</vt:lpstr>
      <vt:lpstr>Diapositiva 90</vt:lpstr>
      <vt:lpstr>Diapositiva 91</vt:lpstr>
      <vt:lpstr>Diapositiva 92</vt:lpstr>
      <vt:lpstr>Diapositiva 93</vt:lpstr>
      <vt:lpstr>Diapositiva 94</vt:lpstr>
      <vt:lpstr>Diapositiva 95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Estructura electrónica de los átomos</dc:title>
  <dc:creator>WINDOWS  7</dc:creator>
  <cp:lastModifiedBy>carol</cp:lastModifiedBy>
  <cp:revision>154</cp:revision>
  <cp:lastPrinted>2015-04-13T14:11:22Z</cp:lastPrinted>
  <dcterms:created xsi:type="dcterms:W3CDTF">2015-04-13T01:39:30Z</dcterms:created>
  <dcterms:modified xsi:type="dcterms:W3CDTF">2016-09-05T14:02:06Z</dcterms:modified>
</cp:coreProperties>
</file>